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handoutMasterIdLst>
    <p:handoutMasterId r:id="rId51"/>
  </p:handoutMasterIdLst>
  <p:sldIdLst>
    <p:sldId id="257" r:id="rId2"/>
    <p:sldId id="272" r:id="rId3"/>
    <p:sldId id="273" r:id="rId4"/>
    <p:sldId id="258" r:id="rId5"/>
    <p:sldId id="334" r:id="rId6"/>
    <p:sldId id="259" r:id="rId7"/>
    <p:sldId id="335" r:id="rId8"/>
    <p:sldId id="270" r:id="rId9"/>
    <p:sldId id="260" r:id="rId10"/>
    <p:sldId id="261" r:id="rId11"/>
    <p:sldId id="262" r:id="rId12"/>
    <p:sldId id="274" r:id="rId13"/>
    <p:sldId id="263" r:id="rId14"/>
    <p:sldId id="264" r:id="rId15"/>
    <p:sldId id="265" r:id="rId16"/>
    <p:sldId id="266" r:id="rId17"/>
    <p:sldId id="267" r:id="rId18"/>
    <p:sldId id="268" r:id="rId19"/>
    <p:sldId id="269" r:id="rId20"/>
    <p:sldId id="290" r:id="rId21"/>
    <p:sldId id="291" r:id="rId22"/>
    <p:sldId id="292" r:id="rId23"/>
    <p:sldId id="293" r:id="rId24"/>
    <p:sldId id="294" r:id="rId25"/>
    <p:sldId id="310" r:id="rId26"/>
    <p:sldId id="311" r:id="rId27"/>
    <p:sldId id="312" r:id="rId28"/>
    <p:sldId id="313" r:id="rId29"/>
    <p:sldId id="314" r:id="rId30"/>
    <p:sldId id="315" r:id="rId31"/>
    <p:sldId id="316" r:id="rId32"/>
    <p:sldId id="317" r:id="rId33"/>
    <p:sldId id="318" r:id="rId34"/>
    <p:sldId id="319" r:id="rId35"/>
    <p:sldId id="320" r:id="rId36"/>
    <p:sldId id="321" r:id="rId37"/>
    <p:sldId id="322" r:id="rId38"/>
    <p:sldId id="323" r:id="rId39"/>
    <p:sldId id="324" r:id="rId40"/>
    <p:sldId id="325" r:id="rId41"/>
    <p:sldId id="326" r:id="rId42"/>
    <p:sldId id="327" r:id="rId43"/>
    <p:sldId id="328" r:id="rId44"/>
    <p:sldId id="329" r:id="rId45"/>
    <p:sldId id="330" r:id="rId46"/>
    <p:sldId id="331" r:id="rId47"/>
    <p:sldId id="332" r:id="rId48"/>
    <p:sldId id="333" r:id="rId49"/>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55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BD3CE053-BE68-4124-B60D-3AFDA33D93B5}" type="datetimeFigureOut">
              <a:rPr lang="en-GB" smtClean="0"/>
              <a:t>21/09/2015</a:t>
            </a:fld>
            <a:endParaRPr lang="en-GB"/>
          </a:p>
        </p:txBody>
      </p:sp>
      <p:sp>
        <p:nvSpPr>
          <p:cNvPr id="4" name="Footer Placeholder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72E00C89-0C57-449C-ACD8-CDCEFB9D4170}" type="slidenum">
              <a:rPr lang="en-GB" smtClean="0"/>
              <a:t>‹#›</a:t>
            </a:fld>
            <a:endParaRPr lang="en-GB"/>
          </a:p>
        </p:txBody>
      </p:sp>
    </p:spTree>
    <p:extLst>
      <p:ext uri="{BB962C8B-B14F-4D97-AF65-F5344CB8AC3E}">
        <p14:creationId xmlns:p14="http://schemas.microsoft.com/office/powerpoint/2010/main" val="2878162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411"/>
          </a:xfrm>
          <a:prstGeom prst="rect">
            <a:avLst/>
          </a:prstGeom>
        </p:spPr>
        <p:txBody>
          <a:bodyPr vert="horz" lIns="91440" tIns="45720" rIns="91440" bIns="45720" rtlCol="0"/>
          <a:lstStyle>
            <a:lvl1pPr algn="r">
              <a:defRPr sz="1200"/>
            </a:lvl1pPr>
          </a:lstStyle>
          <a:p>
            <a:fld id="{5894B81B-90E2-4DA1-8924-94C4ADA0B6F5}" type="datetimeFigureOut">
              <a:rPr lang="en-GB" smtClean="0"/>
              <a:t>21/09/2015</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907"/>
            <a:ext cx="533527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a:defRPr sz="1200"/>
            </a:lvl1pPr>
          </a:lstStyle>
          <a:p>
            <a:fld id="{2A636581-3158-4F31-970B-6D076A929691}" type="slidenum">
              <a:rPr lang="en-GB" smtClean="0"/>
              <a:t>‹#›</a:t>
            </a:fld>
            <a:endParaRPr lang="en-GB"/>
          </a:p>
        </p:txBody>
      </p:sp>
    </p:spTree>
    <p:extLst>
      <p:ext uri="{BB962C8B-B14F-4D97-AF65-F5344CB8AC3E}">
        <p14:creationId xmlns:p14="http://schemas.microsoft.com/office/powerpoint/2010/main" val="2639464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Rot="1" noChangeAspect="1" noChangeArrowheads="1" noTextEdit="1"/>
          </p:cNvSpPr>
          <p:nvPr>
            <p:ph type="sldImg"/>
          </p:nvPr>
        </p:nvSpPr>
        <p:spPr>
          <a:ln/>
        </p:spPr>
      </p:sp>
      <p:sp>
        <p:nvSpPr>
          <p:cNvPr id="308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latin typeface="Times New Roman" pitchFamily="18" charset="0"/>
              </a:rPr>
              <a:t>Work with the class to assist them in understanding the way that questions are marked. They peer assess and discuss the answer with each other and then award the appropriate marks – teacher gives support.</a:t>
            </a:r>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Rot="1" noChangeAspect="1" noChangeArrowheads="1" noTextEdit="1"/>
          </p:cNvSpPr>
          <p:nvPr>
            <p:ph type="sldImg"/>
          </p:nvPr>
        </p:nvSpPr>
        <p:spPr>
          <a:ln/>
        </p:spPr>
      </p:sp>
      <p:sp>
        <p:nvSpPr>
          <p:cNvPr id="309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latin typeface="Times New Roman" pitchFamily="18" charset="0"/>
              </a:rPr>
              <a:t>Work with the class to assist them in understanding the way that questions are marked. They self assess and then award the appropriate marks – teacher gives support.</a:t>
            </a:r>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latin typeface="Times New Roman" pitchFamily="18" charset="0"/>
              </a:rPr>
              <a:t>Work with the class to assist them in understanding the way that questions are marked. They peer assess and discuss the answer with each other and then award the appropriate marks – teacher gives support.</a:t>
            </a:r>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latin typeface="Times New Roman" pitchFamily="18" charset="0"/>
              </a:rPr>
              <a:t>Work with the class to assist them in understanding the way that questions are marked. They peer assess and discuss the answer with each other and then award the appropriate marks – teacher gives support.</a:t>
            </a:r>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pPr>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0" fontAlgn="base" hangingPunct="0">
                <a:spcBef>
                  <a:spcPct val="0"/>
                </a:spcBef>
                <a:spcAft>
                  <a:spcPct val="0"/>
                </a:spcAft>
              </a:pPr>
              <a:endParaRPr lang="en-US">
                <a:solidFill>
                  <a:prstClr val="black"/>
                </a:solidFill>
                <a:latin typeface="Arial"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0" fontAlgn="base" hangingPunct="0">
                <a:spcBef>
                  <a:spcPct val="0"/>
                </a:spcBef>
                <a:spcAft>
                  <a:spcPct val="0"/>
                </a:spcAft>
              </a:pPr>
              <a:endParaRPr lang="en-US">
                <a:solidFill>
                  <a:prstClr val="black"/>
                </a:solidFill>
                <a:latin typeface="Arial"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2252D82E-8D93-4FE6-897C-E95D6FAA710B}" type="datetimeFigureOut">
              <a:rPr lang="en-US" smtClean="0"/>
              <a:pPr>
                <a:defRPr/>
              </a:pPr>
              <a:t>9/21/2015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solidFill>
                <a:srgbClr val="4F81BD">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CE0516CB-A5C8-4BB1-AEF1-A6FABBE8CDC7}" type="slidenum">
              <a:rPr lang="en-US" smtClean="0"/>
              <a:pPr>
                <a:defRPr/>
              </a:pPr>
              <a:t>‹#›</a:t>
            </a:fld>
            <a:endParaRPr lang="en-US"/>
          </a:p>
        </p:txBody>
      </p:sp>
    </p:spTree>
    <p:extLst>
      <p:ext uri="{BB962C8B-B14F-4D97-AF65-F5344CB8AC3E}">
        <p14:creationId xmlns:p14="http://schemas.microsoft.com/office/powerpoint/2010/main" val="1784692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0E5AD152-6AB4-47AD-BDEE-C6CDC4A344AA}" type="datetimeFigureOut">
              <a:rPr lang="en-US" smtClean="0">
                <a:solidFill>
                  <a:prstClr val="black"/>
                </a:solidFill>
              </a:rPr>
              <a:pPr>
                <a:defRPr/>
              </a:pPr>
              <a:t>9/21/2015</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97A663D2-1CF7-48F1-9700-8E0B79B46355}"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146109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67715FE4-1EEF-477B-AF2A-0E241C01BB4F}" type="datetimeFigureOut">
              <a:rPr lang="en-US" smtClean="0">
                <a:solidFill>
                  <a:prstClr val="black"/>
                </a:solidFill>
              </a:rPr>
              <a:pPr>
                <a:defRPr/>
              </a:pPr>
              <a:t>9/21/2015</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87DEF785-D6B1-4AB9-B59A-8DB9DAAFA754}"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226980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331913" y="274638"/>
            <a:ext cx="7354887"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331913" y="1600200"/>
            <a:ext cx="7354887"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331913" y="3938588"/>
            <a:ext cx="7354887"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0AE45FE5-8FA3-4C58-8870-B26FE1693720}" type="datetimeFigureOut">
              <a:rPr lang="en-US">
                <a:solidFill>
                  <a:prstClr val="black"/>
                </a:solidFill>
              </a:rPr>
              <a:pPr>
                <a:defRPr/>
              </a:pPr>
              <a:t>9/21/2015</a:t>
            </a:fld>
            <a:endParaRPr lang="en-US">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74E973-ADB8-42DF-B452-F538AFB95F1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914592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331913" y="274638"/>
            <a:ext cx="7354887"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1331913" y="1600200"/>
            <a:ext cx="360045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084763" y="1600200"/>
            <a:ext cx="3602037"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54EAF996-B21D-4A93-8EF5-A7A9DF6493D3}" type="datetimeFigureOut">
              <a:rPr lang="en-US">
                <a:solidFill>
                  <a:prstClr val="black"/>
                </a:solidFill>
              </a:rPr>
              <a:pPr>
                <a:defRPr/>
              </a:pPr>
              <a:t>9/21/2015</a:t>
            </a:fld>
            <a:endParaRPr lang="en-US">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79263F-8DA0-4423-ABE0-8500A8AB5943}"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871235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F2E45F8E-B664-4E50-B0C0-333AB8F3959C}" type="datetimeFigureOut">
              <a:rPr lang="en-US" smtClean="0">
                <a:solidFill>
                  <a:prstClr val="black"/>
                </a:solidFill>
              </a:rPr>
              <a:pPr>
                <a:defRPr/>
              </a:pPr>
              <a:t>9/21/2015</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A47CA085-46C0-4D4C-A2A0-C9EAE8762C95}" type="slidenum">
              <a:rPr lang="en-US" smtClean="0">
                <a:solidFill>
                  <a:prstClr val="black"/>
                </a:solidFill>
              </a:rPr>
              <a:pPr>
                <a:def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448267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DDF78705-E709-46B5-A77C-0D58A107DC5A}" type="datetimeFigureOut">
              <a:rPr lang="en-US" smtClean="0">
                <a:solidFill>
                  <a:prstClr val="black"/>
                </a:solidFill>
              </a:rPr>
              <a:pPr>
                <a:defRPr/>
              </a:pPr>
              <a:t>9/21/2015</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pPr>
              <a:defRPr/>
            </a:pPr>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pPr>
              <a:defRPr/>
            </a:pPr>
            <a:fld id="{393C78A2-6BB7-47FB-B295-449D02FD9842}" type="slidenum">
              <a:rPr lang="en-US" smtClean="0">
                <a:solidFill>
                  <a:prstClr val="black"/>
                </a:solidFill>
              </a:rPr>
              <a:pPr>
                <a:defRPr/>
              </a:pPr>
              <a:t>‹#›</a:t>
            </a:fld>
            <a:endParaRPr lang="en-US">
              <a:solidFill>
                <a:prstClr val="black"/>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a:solidFill>
                <a:prstClr val="white"/>
              </a:solidFill>
            </a:endParaRPr>
          </a:p>
        </p:txBody>
      </p:sp>
    </p:spTree>
    <p:extLst>
      <p:ext uri="{BB962C8B-B14F-4D97-AF65-F5344CB8AC3E}">
        <p14:creationId xmlns:p14="http://schemas.microsoft.com/office/powerpoint/2010/main" val="2824866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E929EA90-C05C-4C30-8E81-8993A1EF7770}" type="datetimeFigureOut">
              <a:rPr lang="en-US" smtClean="0">
                <a:solidFill>
                  <a:prstClr val="black"/>
                </a:solidFill>
              </a:rPr>
              <a:pPr>
                <a:defRPr/>
              </a:pPr>
              <a:t>9/21/2015</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pPr>
              <a:defRPr/>
            </a:pPr>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pPr>
              <a:defRPr/>
            </a:pPr>
            <a:fld id="{F1ED4FDA-6A11-4CA1-ADEC-9E7A9EAE68E1}" type="slidenum">
              <a:rPr lang="en-US" smtClean="0">
                <a:solidFill>
                  <a:prstClr val="black"/>
                </a:solidFill>
              </a:rPr>
              <a:pPr>
                <a:defRPr/>
              </a:pPr>
              <a:t>‹#›</a:t>
            </a:fld>
            <a:endParaRPr lang="en-US">
              <a:solidFill>
                <a:prstClr val="black"/>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681840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99FAA4DA-2AFB-44EF-99D8-605843BC2C9E}" type="datetimeFigureOut">
              <a:rPr lang="en-US" smtClean="0">
                <a:solidFill>
                  <a:prstClr val="black"/>
                </a:solidFill>
              </a:rPr>
              <a:pPr>
                <a:defRPr/>
              </a:pPr>
              <a:t>9/21/2015</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pPr>
              <a:defRPr/>
            </a:pPr>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pPr>
              <a:defRPr/>
            </a:pPr>
            <a:fld id="{FA1650D4-7BDD-461D-AD3C-1F7347E90B36}"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636026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865C754C-091A-4260-82D7-E81E7917B680}" type="datetimeFigureOut">
              <a:rPr lang="en-US" smtClean="0">
                <a:solidFill>
                  <a:prstClr val="black"/>
                </a:solidFill>
              </a:rPr>
              <a:pPr>
                <a:defRPr/>
              </a:pPr>
              <a:t>9/21/2015</a:t>
            </a:fld>
            <a:endParaRPr lang="en-US">
              <a:solidFill>
                <a:prstClr val="black"/>
              </a:solidFill>
            </a:endParaRPr>
          </a:p>
        </p:txBody>
      </p:sp>
      <p:sp>
        <p:nvSpPr>
          <p:cNvPr id="4" name="Footer Placeholder 3"/>
          <p:cNvSpPr>
            <a:spLocks noGrp="1"/>
          </p:cNvSpPr>
          <p:nvPr>
            <p:ph type="ftr" sz="quarter" idx="11"/>
          </p:nvPr>
        </p:nvSpPr>
        <p:spPr/>
        <p:txBody>
          <a:bodyPr/>
          <a:lstStyle>
            <a:extLst/>
          </a:lstStyle>
          <a:p>
            <a:pPr>
              <a:defRPr/>
            </a:pPr>
            <a:endParaRPr lang="en-US">
              <a:solidFill>
                <a:prstClr val="black"/>
              </a:solidFill>
            </a:endParaRPr>
          </a:p>
        </p:txBody>
      </p:sp>
      <p:sp>
        <p:nvSpPr>
          <p:cNvPr id="5" name="Slide Number Placeholder 4"/>
          <p:cNvSpPr>
            <a:spLocks noGrp="1"/>
          </p:cNvSpPr>
          <p:nvPr>
            <p:ph type="sldNum" sz="quarter" idx="12"/>
          </p:nvPr>
        </p:nvSpPr>
        <p:spPr/>
        <p:txBody>
          <a:bodyPr/>
          <a:lstStyle>
            <a:extLst/>
          </a:lstStyle>
          <a:p>
            <a:pPr>
              <a:defRPr/>
            </a:pPr>
            <a:fld id="{3FE8F3BB-65E4-4470-85DA-71DE12C12B3B}" type="slidenum">
              <a:rPr lang="en-US" smtClean="0">
                <a:solidFill>
                  <a:prstClr val="black"/>
                </a:solidFill>
              </a:rPr>
              <a:pPr>
                <a:defRPr/>
              </a:pPr>
              <a:t>‹#›</a:t>
            </a:fld>
            <a:endParaRPr lang="en-US">
              <a:solidFill>
                <a:prstClr val="black"/>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365744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D61FEFCA-209B-413A-9C4D-B6DFB4FE39CB}" type="datetimeFigureOut">
              <a:rPr lang="en-US" smtClean="0">
                <a:solidFill>
                  <a:prstClr val="black"/>
                </a:solidFill>
              </a:rPr>
              <a:pPr>
                <a:defRPr/>
              </a:pPr>
              <a:t>9/21/2015</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pPr>
              <a:defRPr/>
            </a:pPr>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pPr>
              <a:defRPr/>
            </a:pPr>
            <a:fld id="{1082E457-88A8-4450-82F4-972229680096}"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52772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089EEA0C-A76E-4667-9EB5-84DE3DADCC5F}" type="datetimeFigureOut">
              <a:rPr lang="en-US" smtClean="0">
                <a:solidFill>
                  <a:prstClr val="black"/>
                </a:solidFill>
              </a:rPr>
              <a:pPr>
                <a:defRPr/>
              </a:pPr>
              <a:t>9/21/2015</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pPr>
              <a:defRPr/>
            </a:pPr>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pPr>
              <a:defRPr/>
            </a:pPr>
            <a:fld id="{6F07E64C-F564-403F-AE10-9418A03B9694}"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80987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CBF1B926-B84C-4457-8960-F50AB994D042}" type="datetimeFigureOut">
              <a:rPr lang="en-US" smtClean="0">
                <a:solidFill>
                  <a:prstClr val="black"/>
                </a:solidFill>
              </a:rPr>
              <a:pPr>
                <a:defRPr/>
              </a:pPr>
              <a:t>9/21/2015</a:t>
            </a:fld>
            <a:endParaRPr lang="en-US">
              <a:solidFill>
                <a:prstClr val="black"/>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solidFill>
                <a:prstClr val="black"/>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0D26B6BB-20DD-4105-A5C7-6B038813F793}" type="slidenum">
              <a:rPr lang="en-US" smtClean="0">
                <a:solidFill>
                  <a:prstClr val="black"/>
                </a:solidFill>
              </a:rPr>
              <a:pPr>
                <a:defRPr/>
              </a:pPr>
              <a:t>‹#›</a:t>
            </a:fld>
            <a:endParaRPr lang="en-US">
              <a:solidFill>
                <a:prstClr val="black"/>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0" fontAlgn="base" hangingPunct="0">
              <a:spcBef>
                <a:spcPct val="0"/>
              </a:spcBef>
              <a:spcAft>
                <a:spcPct val="0"/>
              </a:spcAft>
            </a:pPr>
            <a:endParaRPr lang="en-US">
              <a:solidFill>
                <a:prstClr val="black"/>
              </a:solidFill>
              <a:latin typeface="Arial" pitchFamily="34" charset="0"/>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0" fontAlgn="base" hangingPunct="0">
              <a:spcBef>
                <a:spcPct val="0"/>
              </a:spcBef>
              <a:spcAft>
                <a:spcPct val="0"/>
              </a:spcAft>
            </a:pPr>
            <a:endParaRPr lang="en-US">
              <a:solidFill>
                <a:prstClr val="black"/>
              </a:solidFill>
              <a:latin typeface="Arial" pitchFamily="34" charset="0"/>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a:solidFill>
                <a:prstClr val="white"/>
              </a:solidFill>
            </a:endParaRPr>
          </a:p>
        </p:txBody>
      </p:sp>
    </p:spTree>
    <p:extLst>
      <p:ext uri="{BB962C8B-B14F-4D97-AF65-F5344CB8AC3E}">
        <p14:creationId xmlns:p14="http://schemas.microsoft.com/office/powerpoint/2010/main" val="2808816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0" fontAlgn="base" hangingPunct="0">
              <a:spcBef>
                <a:spcPct val="0"/>
              </a:spcBef>
              <a:spcAft>
                <a:spcPct val="0"/>
              </a:spcAft>
            </a:pPr>
            <a:endParaRPr lang="en-US">
              <a:solidFill>
                <a:prstClr val="black"/>
              </a:solidFill>
              <a:latin typeface="Arial" pitchFamily="34" charset="0"/>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0" fontAlgn="base" hangingPunct="0">
              <a:spcBef>
                <a:spcPct val="0"/>
              </a:spcBef>
              <a:spcAft>
                <a:spcPct val="0"/>
              </a:spcAft>
            </a:pPr>
            <a:endParaRPr lang="en-US">
              <a:solidFill>
                <a:prstClr val="black"/>
              </a:solidFill>
              <a:latin typeface="Arial" pitchFamily="34" charset="0"/>
            </a:endParaRPr>
          </a:p>
        </p:txBody>
      </p:sp>
      <p:sp>
        <p:nvSpPr>
          <p:cNvPr id="14" name="Right Triangle 13"/>
          <p:cNvSpPr>
            <a:spLocks/>
          </p:cNvSpPr>
          <p:nvPr/>
        </p:nvSpPr>
        <p:spPr bwMode="auto">
          <a:xfrm>
            <a:off x="-6042" y="5791253"/>
            <a:ext cx="3402314"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fontAlgn="base">
              <a:spcBef>
                <a:spcPct val="0"/>
              </a:spcBef>
              <a:spcAft>
                <a:spcPct val="0"/>
              </a:spcAft>
              <a:defRPr/>
            </a:pPr>
            <a:fld id="{E9A4A4F1-ED42-4606-AC87-7FFE6805CBE2}" type="datetimeFigureOut">
              <a:rPr lang="en-US" smtClean="0">
                <a:solidFill>
                  <a:prstClr val="black"/>
                </a:solidFill>
                <a:latin typeface="Arial" pitchFamily="34" charset="0"/>
              </a:rPr>
              <a:pPr fontAlgn="base">
                <a:spcBef>
                  <a:spcPct val="0"/>
                </a:spcBef>
                <a:spcAft>
                  <a:spcPct val="0"/>
                </a:spcAft>
                <a:defRPr/>
              </a:pPr>
              <a:t>9/21/2015</a:t>
            </a:fld>
            <a:endParaRPr lang="en-US">
              <a:solidFill>
                <a:prstClr val="black"/>
              </a:solidFill>
              <a:latin typeface="Arial" pitchFamily="34" charset="0"/>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fontAlgn="base">
              <a:spcBef>
                <a:spcPct val="0"/>
              </a:spcBef>
              <a:spcAft>
                <a:spcPct val="0"/>
              </a:spcAft>
              <a:defRPr/>
            </a:pPr>
            <a:endParaRPr lang="en-US">
              <a:solidFill>
                <a:prstClr val="black"/>
              </a:solidFill>
              <a:latin typeface="Arial" pitchFamily="34" charset="0"/>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fontAlgn="base">
              <a:spcBef>
                <a:spcPct val="0"/>
              </a:spcBef>
              <a:spcAft>
                <a:spcPct val="0"/>
              </a:spcAft>
              <a:defRPr/>
            </a:pPr>
            <a:fld id="{6B252A48-DE58-471A-B564-6106B22D8DA8}" type="slidenum">
              <a:rPr lang="en-US" smtClean="0">
                <a:solidFill>
                  <a:prstClr val="black"/>
                </a:solidFill>
                <a:latin typeface="Arial" pitchFamily="34" charset="0"/>
              </a:rPr>
              <a:pPr fontAlgn="base">
                <a:spcBef>
                  <a:spcPct val="0"/>
                </a:spcBef>
                <a:spcAft>
                  <a:spcPct val="0"/>
                </a:spcAft>
                <a:defRPr/>
              </a:pPr>
              <a:t>‹#›</a:t>
            </a:fld>
            <a:endParaRPr lang="en-US">
              <a:solidFill>
                <a:prstClr val="black"/>
              </a:solidFill>
              <a:latin typeface="Arial" pitchFamily="34" charset="0"/>
            </a:endParaRPr>
          </a:p>
        </p:txBody>
      </p:sp>
    </p:spTree>
    <p:extLst>
      <p:ext uri="{BB962C8B-B14F-4D97-AF65-F5344CB8AC3E}">
        <p14:creationId xmlns:p14="http://schemas.microsoft.com/office/powerpoint/2010/main" val="38873263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youtube.com/user/jaslocombe#p/u/3/R-m8grawp1k"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youtube.com/watch?v=aOZhbOhEunY&amp;feature=related"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youtube.com/watch?v=j6h-gm01Fb0&amp;feature=related" TargetMode="Externa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6375" y="4406900"/>
            <a:ext cx="7018338" cy="1362075"/>
          </a:xfrm>
        </p:spPr>
        <p:txBody>
          <a:bodyPr/>
          <a:lstStyle/>
          <a:p>
            <a:pPr>
              <a:defRPr/>
            </a:pPr>
            <a:r>
              <a:rPr lang="en-GB" dirty="0" smtClean="0"/>
              <a:t>Business Structures</a:t>
            </a:r>
            <a:endParaRPr lang="en-GB" dirty="0"/>
          </a:p>
        </p:txBody>
      </p:sp>
      <p:sp>
        <p:nvSpPr>
          <p:cNvPr id="4" name="Slide Number Placeholder 3"/>
          <p:cNvSpPr>
            <a:spLocks noGrp="1"/>
          </p:cNvSpPr>
          <p:nvPr>
            <p:ph type="sldNum" sz="quarter" idx="12"/>
          </p:nvPr>
        </p:nvSpPr>
        <p:spPr/>
        <p:txBody>
          <a:bodyPr/>
          <a:lstStyle/>
          <a:p>
            <a:pPr>
              <a:defRPr/>
            </a:pPr>
            <a:fld id="{8EF69DD2-0960-4B14-BB82-4AD9E37EB941}"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1115665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658032115"/>
              </p:ext>
            </p:extLst>
          </p:nvPr>
        </p:nvGraphicFramePr>
        <p:xfrm>
          <a:off x="128588" y="1631950"/>
          <a:ext cx="8886825" cy="3846513"/>
        </p:xfrm>
        <a:graphic>
          <a:graphicData uri="http://schemas.openxmlformats.org/drawingml/2006/table">
            <a:tbl>
              <a:tblPr firstRow="1" bandRow="1">
                <a:tableStyleId>{5C22544A-7EE6-4342-B048-85BDC9FD1C3A}</a:tableStyleId>
              </a:tblPr>
              <a:tblGrid>
                <a:gridCol w="1298401"/>
                <a:gridCol w="1920875"/>
                <a:gridCol w="3024336"/>
                <a:gridCol w="2643213"/>
              </a:tblGrid>
              <a:tr h="370932">
                <a:tc>
                  <a:txBody>
                    <a:bodyPr/>
                    <a:lstStyle/>
                    <a:p>
                      <a:r>
                        <a:rPr lang="en-GB" sz="1800" dirty="0" smtClean="0"/>
                        <a:t>Structure</a:t>
                      </a:r>
                      <a:endParaRPr lang="en-GB" sz="1800" dirty="0"/>
                    </a:p>
                  </a:txBody>
                  <a:tcPr marL="91455" marR="91455" marT="45731" marB="45731"/>
                </a:tc>
                <a:tc>
                  <a:txBody>
                    <a:bodyPr/>
                    <a:lstStyle/>
                    <a:p>
                      <a:r>
                        <a:rPr lang="en-GB" sz="1800" dirty="0" smtClean="0"/>
                        <a:t>Description</a:t>
                      </a:r>
                      <a:endParaRPr lang="en-GB" sz="1800" dirty="0"/>
                    </a:p>
                  </a:txBody>
                  <a:tcPr marL="91455" marR="91455" marT="45731" marB="45731"/>
                </a:tc>
                <a:tc>
                  <a:txBody>
                    <a:bodyPr/>
                    <a:lstStyle/>
                    <a:p>
                      <a:r>
                        <a:rPr lang="en-GB" sz="1800" dirty="0" smtClean="0"/>
                        <a:t>Advantages</a:t>
                      </a:r>
                      <a:endParaRPr lang="en-GB" sz="1800" dirty="0"/>
                    </a:p>
                  </a:txBody>
                  <a:tcPr marL="91455" marR="91455" marT="45731" marB="45731"/>
                </a:tc>
                <a:tc>
                  <a:txBody>
                    <a:bodyPr/>
                    <a:lstStyle/>
                    <a:p>
                      <a:r>
                        <a:rPr lang="en-GB" sz="1800" dirty="0" smtClean="0"/>
                        <a:t>Disadvantages</a:t>
                      </a:r>
                      <a:endParaRPr lang="en-GB" sz="1800" dirty="0"/>
                    </a:p>
                  </a:txBody>
                  <a:tcPr marL="91455" marR="91455" marT="45731" marB="45731"/>
                </a:tc>
              </a:tr>
              <a:tr h="1463403">
                <a:tc>
                  <a:txBody>
                    <a:bodyPr/>
                    <a:lstStyle/>
                    <a:p>
                      <a:r>
                        <a:rPr lang="en-GB" sz="1600" dirty="0" smtClean="0"/>
                        <a:t>Centralised</a:t>
                      </a:r>
                      <a:endParaRPr lang="en-GB" sz="1600" dirty="0"/>
                    </a:p>
                  </a:txBody>
                  <a:tcPr marL="91455" marR="91455" marT="45731" marB="45731"/>
                </a:tc>
                <a:tc>
                  <a:txBody>
                    <a:bodyPr/>
                    <a:lstStyle/>
                    <a:p>
                      <a:r>
                        <a:rPr lang="en-GB" sz="1800" dirty="0" smtClean="0"/>
                        <a:t>Decision</a:t>
                      </a:r>
                      <a:r>
                        <a:rPr lang="en-GB" sz="1800" baseline="0" dirty="0" smtClean="0"/>
                        <a:t>s are made by senior managers at Headquarters</a:t>
                      </a:r>
                      <a:endParaRPr lang="en-GB" sz="1800" dirty="0"/>
                    </a:p>
                  </a:txBody>
                  <a:tcPr marL="91455" marR="91455" marT="45731" marB="45731"/>
                </a:tc>
                <a:tc>
                  <a:txBody>
                    <a:bodyPr/>
                    <a:lstStyle/>
                    <a:p>
                      <a:pPr marL="285750" indent="-285750">
                        <a:buFont typeface="Arial" pitchFamily="34" charset="0"/>
                        <a:buChar char="•"/>
                      </a:pPr>
                      <a:r>
                        <a:rPr lang="en-GB" sz="1800" dirty="0" smtClean="0"/>
                        <a:t>Clear</a:t>
                      </a:r>
                      <a:r>
                        <a:rPr lang="en-GB" sz="1800" baseline="0" dirty="0" smtClean="0"/>
                        <a:t> and consistent direction for the org</a:t>
                      </a:r>
                    </a:p>
                    <a:p>
                      <a:pPr marL="285750" indent="-285750">
                        <a:buFont typeface="Arial" pitchFamily="34" charset="0"/>
                        <a:buChar char="•"/>
                      </a:pPr>
                      <a:r>
                        <a:rPr lang="en-GB" sz="1800" dirty="0" smtClean="0"/>
                        <a:t>Skilled</a:t>
                      </a:r>
                      <a:r>
                        <a:rPr lang="en-GB" sz="1800" baseline="0" dirty="0" smtClean="0"/>
                        <a:t> staff in charge of decisions made</a:t>
                      </a:r>
                      <a:endParaRPr lang="en-GB" sz="1800" dirty="0"/>
                    </a:p>
                  </a:txBody>
                  <a:tcPr marL="91455" marR="91455" marT="45731" marB="45731"/>
                </a:tc>
                <a:tc>
                  <a:txBody>
                    <a:bodyPr/>
                    <a:lstStyle/>
                    <a:p>
                      <a:pPr marL="285750" indent="-285750">
                        <a:buFont typeface="Arial" pitchFamily="34" charset="0"/>
                        <a:buChar char="•"/>
                      </a:pPr>
                      <a:r>
                        <a:rPr lang="en-GB" sz="1800" dirty="0" smtClean="0"/>
                        <a:t>Demotivating for branch staff</a:t>
                      </a:r>
                    </a:p>
                    <a:p>
                      <a:pPr marL="285750" indent="-285750">
                        <a:buFont typeface="Arial" pitchFamily="34" charset="0"/>
                        <a:buChar char="•"/>
                      </a:pPr>
                      <a:r>
                        <a:rPr lang="en-GB" sz="1800" dirty="0" smtClean="0"/>
                        <a:t>Communication</a:t>
                      </a:r>
                      <a:r>
                        <a:rPr lang="en-GB" sz="1800" baseline="0" dirty="0" smtClean="0"/>
                        <a:t> issues</a:t>
                      </a:r>
                    </a:p>
                    <a:p>
                      <a:pPr marL="285750" indent="-285750">
                        <a:buFont typeface="Arial" pitchFamily="34" charset="0"/>
                        <a:buChar char="•"/>
                      </a:pPr>
                      <a:endParaRPr lang="en-GB" sz="1800" dirty="0"/>
                    </a:p>
                  </a:txBody>
                  <a:tcPr marL="91455" marR="91455" marT="45731" marB="45731"/>
                </a:tc>
              </a:tr>
              <a:tr h="2012178">
                <a:tc>
                  <a:txBody>
                    <a:bodyPr/>
                    <a:lstStyle/>
                    <a:p>
                      <a:r>
                        <a:rPr lang="en-GB" sz="1200" b="0" dirty="0" smtClean="0"/>
                        <a:t>Decentralised</a:t>
                      </a:r>
                      <a:endParaRPr lang="en-GB" sz="1200" b="0" dirty="0"/>
                    </a:p>
                  </a:txBody>
                  <a:tcPr marL="91455" marR="91455" marT="45731" marB="45731"/>
                </a:tc>
                <a:tc>
                  <a:txBody>
                    <a:bodyPr/>
                    <a:lstStyle/>
                    <a:p>
                      <a:r>
                        <a:rPr lang="en-GB" sz="1800" dirty="0" smtClean="0"/>
                        <a:t>Decisions are delegated to departments/</a:t>
                      </a:r>
                    </a:p>
                    <a:p>
                      <a:r>
                        <a:rPr lang="en-GB" sz="1800" dirty="0" smtClean="0"/>
                        <a:t>branches</a:t>
                      </a:r>
                      <a:endParaRPr lang="en-GB" sz="1800" dirty="0"/>
                    </a:p>
                  </a:txBody>
                  <a:tcPr marL="91455" marR="91455" marT="45731" marB="45731"/>
                </a:tc>
                <a:tc>
                  <a:txBody>
                    <a:bodyPr/>
                    <a:lstStyle/>
                    <a:p>
                      <a:pPr marL="285750" indent="-285750">
                        <a:buFont typeface="Arial" pitchFamily="34" charset="0"/>
                        <a:buChar char="•"/>
                      </a:pPr>
                      <a:r>
                        <a:rPr lang="en-GB" sz="1800" dirty="0" smtClean="0"/>
                        <a:t>SMT have more time for other issues</a:t>
                      </a:r>
                    </a:p>
                    <a:p>
                      <a:pPr marL="285750" indent="-285750">
                        <a:buFont typeface="Arial" pitchFamily="34" charset="0"/>
                        <a:buChar char="•"/>
                      </a:pPr>
                      <a:r>
                        <a:rPr lang="en-GB" sz="1800" dirty="0" smtClean="0"/>
                        <a:t>Prepares junior managers for promotion</a:t>
                      </a:r>
                    </a:p>
                    <a:p>
                      <a:pPr marL="285750" indent="-285750">
                        <a:buFont typeface="Arial" pitchFamily="34" charset="0"/>
                        <a:buChar char="•"/>
                      </a:pPr>
                      <a:r>
                        <a:rPr lang="en-GB" sz="1800" dirty="0" smtClean="0"/>
                        <a:t>Decisions can be made quickly</a:t>
                      </a:r>
                      <a:endParaRPr lang="en-GB" sz="1800" dirty="0"/>
                    </a:p>
                  </a:txBody>
                  <a:tcPr marL="91455" marR="91455" marT="45731" marB="45731"/>
                </a:tc>
                <a:tc>
                  <a:txBody>
                    <a:bodyPr/>
                    <a:lstStyle/>
                    <a:p>
                      <a:pPr marL="285750" indent="-285750">
                        <a:buFont typeface="Arial" pitchFamily="34" charset="0"/>
                        <a:buChar char="•"/>
                      </a:pPr>
                      <a:r>
                        <a:rPr lang="en-GB" sz="1800" dirty="0" smtClean="0"/>
                        <a:t>Lack of experience or willingness</a:t>
                      </a:r>
                      <a:r>
                        <a:rPr lang="en-GB" sz="1800" baseline="0" dirty="0" smtClean="0"/>
                        <a:t> amongst managers</a:t>
                      </a:r>
                    </a:p>
                    <a:p>
                      <a:pPr marL="285750" indent="-285750">
                        <a:buFont typeface="Arial" pitchFamily="34" charset="0"/>
                        <a:buChar char="•"/>
                      </a:pPr>
                      <a:r>
                        <a:rPr lang="en-GB" sz="1800" baseline="0" dirty="0" smtClean="0"/>
                        <a:t>Procedures carried out differently</a:t>
                      </a:r>
                    </a:p>
                    <a:p>
                      <a:pPr marL="285750" indent="-285750">
                        <a:buFont typeface="Arial" pitchFamily="34" charset="0"/>
                        <a:buChar char="•"/>
                      </a:pPr>
                      <a:r>
                        <a:rPr lang="en-GB" sz="1800" baseline="0" dirty="0" smtClean="0"/>
                        <a:t>Not a consistent approach used</a:t>
                      </a:r>
                      <a:endParaRPr lang="en-GB" sz="1800" dirty="0"/>
                    </a:p>
                  </a:txBody>
                  <a:tcPr marL="91455" marR="91455" marT="45731" marB="45731"/>
                </a:tc>
              </a:tr>
            </a:tbl>
          </a:graphicData>
        </a:graphic>
      </p:graphicFrame>
      <p:sp>
        <p:nvSpPr>
          <p:cNvPr id="4" name="Slide Number Placeholder 3"/>
          <p:cNvSpPr>
            <a:spLocks noGrp="1"/>
          </p:cNvSpPr>
          <p:nvPr>
            <p:ph type="sldNum" sz="quarter" idx="12"/>
          </p:nvPr>
        </p:nvSpPr>
        <p:spPr/>
        <p:txBody>
          <a:bodyPr/>
          <a:lstStyle/>
          <a:p>
            <a:pPr>
              <a:defRPr/>
            </a:pPr>
            <a:fld id="{78911DD0-1AA7-4884-817E-498499818086}" type="slidenum">
              <a:rPr lang="en-US" smtClean="0">
                <a:solidFill>
                  <a:prstClr val="black"/>
                </a:solidFill>
              </a:rPr>
              <a:pPr>
                <a:defRPr/>
              </a:pPr>
              <a:t>10</a:t>
            </a:fld>
            <a:endParaRPr lang="en-US">
              <a:solidFill>
                <a:prstClr val="black"/>
              </a:solidFill>
            </a:endParaRPr>
          </a:p>
        </p:txBody>
      </p:sp>
      <p:sp>
        <p:nvSpPr>
          <p:cNvPr id="147458" name="Title 1"/>
          <p:cNvSpPr>
            <a:spLocks noGrp="1"/>
          </p:cNvSpPr>
          <p:nvPr>
            <p:ph type="title"/>
          </p:nvPr>
        </p:nvSpPr>
        <p:spPr/>
        <p:txBody>
          <a:bodyPr/>
          <a:lstStyle/>
          <a:p>
            <a:r>
              <a:rPr lang="en-GB" smtClean="0"/>
              <a:t>Organisational Structures</a:t>
            </a:r>
          </a:p>
        </p:txBody>
      </p:sp>
      <p:pic>
        <p:nvPicPr>
          <p:cNvPr id="147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238" y="5581650"/>
            <a:ext cx="24511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74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3013" y="5551488"/>
            <a:ext cx="2160587" cy="1281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611419" y="5899045"/>
            <a:ext cx="1200542" cy="523220"/>
          </a:xfrm>
          <a:prstGeom prst="rect">
            <a:avLst/>
          </a:prstGeom>
          <a:noFill/>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eaLnBrk="0" fontAlgn="base" hangingPunct="0">
              <a:spcBef>
                <a:spcPct val="0"/>
              </a:spcBef>
              <a:spcAft>
                <a:spcPct val="0"/>
              </a:spcAft>
              <a:defRPr/>
            </a:pPr>
            <a:r>
              <a:rPr lang="en-US" sz="2800" b="1" cap="all" dirty="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Arial" pitchFamily="34" charset="0"/>
              </a:rPr>
              <a:t>vs.</a:t>
            </a:r>
            <a:endParaRPr lang="en-US" sz="5400" b="1" cap="all" dirty="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Arial" pitchFamily="34" charset="0"/>
            </a:endParaRPr>
          </a:p>
        </p:txBody>
      </p:sp>
    </p:spTree>
    <p:extLst>
      <p:ext uri="{BB962C8B-B14F-4D97-AF65-F5344CB8AC3E}">
        <p14:creationId xmlns:p14="http://schemas.microsoft.com/office/powerpoint/2010/main" val="923647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FontTx/>
              <a:buNone/>
              <a:defRPr/>
            </a:pPr>
            <a:r>
              <a:rPr lang="en-GB" dirty="0" smtClean="0"/>
              <a:t>Often organisations change their structure. This may be due to the changing size of the organisation or financial pressures.</a:t>
            </a:r>
          </a:p>
          <a:p>
            <a:pPr marL="0" indent="0">
              <a:buFontTx/>
              <a:buNone/>
              <a:defRPr/>
            </a:pPr>
            <a:r>
              <a:rPr lang="en-GB" dirty="0" smtClean="0"/>
              <a:t>They can do so by:</a:t>
            </a:r>
          </a:p>
          <a:p>
            <a:pPr>
              <a:defRPr/>
            </a:pPr>
            <a:r>
              <a:rPr lang="en-GB" b="1" dirty="0" smtClean="0"/>
              <a:t>Downsizing </a:t>
            </a:r>
            <a:r>
              <a:rPr lang="en-GB" dirty="0" smtClean="0"/>
              <a:t>– removing some of the activities carried out e.g. closing a branch</a:t>
            </a:r>
          </a:p>
          <a:p>
            <a:pPr>
              <a:defRPr/>
            </a:pPr>
            <a:r>
              <a:rPr lang="en-GB" b="1" dirty="0" smtClean="0"/>
              <a:t>Delayering</a:t>
            </a:r>
            <a:r>
              <a:rPr lang="en-GB" dirty="0" smtClean="0"/>
              <a:t> – removing layers of management e.g. changing from tall to flat</a:t>
            </a:r>
          </a:p>
          <a:p>
            <a:pPr>
              <a:defRPr/>
            </a:pPr>
            <a:r>
              <a:rPr lang="en-GB" b="1" dirty="0" smtClean="0"/>
              <a:t>Outsourcing </a:t>
            </a:r>
            <a:r>
              <a:rPr lang="en-GB" dirty="0" smtClean="0"/>
              <a:t>– Allowing an outside agency to provide that service e.g. cleaning</a:t>
            </a:r>
            <a:endParaRPr lang="en-GB" dirty="0"/>
          </a:p>
        </p:txBody>
      </p:sp>
      <p:sp>
        <p:nvSpPr>
          <p:cNvPr id="4" name="Slide Number Placeholder 3"/>
          <p:cNvSpPr>
            <a:spLocks noGrp="1"/>
          </p:cNvSpPr>
          <p:nvPr>
            <p:ph type="sldNum" sz="quarter" idx="12"/>
          </p:nvPr>
        </p:nvSpPr>
        <p:spPr/>
        <p:txBody>
          <a:bodyPr/>
          <a:lstStyle/>
          <a:p>
            <a:pPr>
              <a:defRPr/>
            </a:pPr>
            <a:fld id="{B4DDD9BE-EAD3-49AB-B4CB-8967225BA3A3}" type="slidenum">
              <a:rPr lang="en-US" smtClean="0">
                <a:solidFill>
                  <a:prstClr val="black"/>
                </a:solidFill>
              </a:rPr>
              <a:pPr>
                <a:defRPr/>
              </a:pPr>
              <a:t>11</a:t>
            </a:fld>
            <a:endParaRPr lang="en-US">
              <a:solidFill>
                <a:prstClr val="black"/>
              </a:solidFill>
            </a:endParaRPr>
          </a:p>
        </p:txBody>
      </p:sp>
      <p:sp>
        <p:nvSpPr>
          <p:cNvPr id="148482" name="Title 1"/>
          <p:cNvSpPr>
            <a:spLocks noGrp="1"/>
          </p:cNvSpPr>
          <p:nvPr>
            <p:ph type="title"/>
          </p:nvPr>
        </p:nvSpPr>
        <p:spPr/>
        <p:txBody>
          <a:bodyPr>
            <a:normAutofit fontScale="90000"/>
          </a:bodyPr>
          <a:lstStyle/>
          <a:p>
            <a:r>
              <a:rPr lang="en-GB" smtClean="0"/>
              <a:t>Changing Organisational Structure</a:t>
            </a:r>
          </a:p>
        </p:txBody>
      </p:sp>
    </p:spTree>
    <p:extLst>
      <p:ext uri="{BB962C8B-B14F-4D97-AF65-F5344CB8AC3E}">
        <p14:creationId xmlns:p14="http://schemas.microsoft.com/office/powerpoint/2010/main" val="581663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idx="4294967295"/>
          </p:nvPr>
        </p:nvSpPr>
        <p:spPr>
          <a:xfrm>
            <a:off x="990600" y="304800"/>
            <a:ext cx="8153400" cy="1371600"/>
          </a:xfrm>
        </p:spPr>
        <p:txBody>
          <a:bodyPr>
            <a:normAutofit/>
          </a:bodyPr>
          <a:lstStyle/>
          <a:p>
            <a:pPr eaLnBrk="1" hangingPunct="1">
              <a:defRPr/>
            </a:pPr>
            <a:r>
              <a:rPr lang="en-GB" smtClean="0">
                <a:effectLst>
                  <a:outerShdw blurRad="38100" dist="38100" dir="2700000" algn="tl">
                    <a:srgbClr val="C0C0C0"/>
                  </a:outerShdw>
                </a:effectLst>
              </a:rPr>
              <a:t>Types of organisational grouping</a:t>
            </a:r>
          </a:p>
        </p:txBody>
      </p:sp>
      <p:sp>
        <p:nvSpPr>
          <p:cNvPr id="160771" name="Rectangle 3" descr="Rectangle: Click to edit Master text styles&#10;Second level&#10;Third level&#10;Fourth level&#10;Fifth level"/>
          <p:cNvSpPr>
            <a:spLocks noGrp="1" noChangeArrowheads="1"/>
          </p:cNvSpPr>
          <p:nvPr>
            <p:ph idx="4294967295"/>
          </p:nvPr>
        </p:nvSpPr>
        <p:spPr>
          <a:xfrm>
            <a:off x="1295400" y="1981200"/>
            <a:ext cx="7848600" cy="4038600"/>
          </a:xfrm>
        </p:spPr>
        <p:txBody>
          <a:bodyPr/>
          <a:lstStyle/>
          <a:p>
            <a:pPr marL="365125" indent="-282575" eaLnBrk="1" hangingPunct="1"/>
            <a:r>
              <a:rPr lang="en-GB" smtClean="0"/>
              <a:t>Functional</a:t>
            </a:r>
          </a:p>
          <a:p>
            <a:pPr marL="365125" indent="-282575" eaLnBrk="1" hangingPunct="1"/>
            <a:r>
              <a:rPr lang="en-GB" smtClean="0"/>
              <a:t>Product/service</a:t>
            </a:r>
          </a:p>
          <a:p>
            <a:pPr marL="365125" indent="-282575" eaLnBrk="1" hangingPunct="1"/>
            <a:r>
              <a:rPr lang="en-GB" smtClean="0"/>
              <a:t>Customer</a:t>
            </a:r>
          </a:p>
          <a:p>
            <a:pPr marL="365125" indent="-282575" eaLnBrk="1" hangingPunct="1"/>
            <a:r>
              <a:rPr lang="en-GB" smtClean="0"/>
              <a:t>Place/territory</a:t>
            </a:r>
          </a:p>
          <a:p>
            <a:pPr marL="365125" indent="-282575" eaLnBrk="1" hangingPunct="1"/>
            <a:r>
              <a:rPr lang="en-GB" smtClean="0"/>
              <a:t>Technology</a:t>
            </a:r>
          </a:p>
          <a:p>
            <a:pPr marL="365125" indent="-282575" eaLnBrk="1" hangingPunct="1"/>
            <a:r>
              <a:rPr lang="en-GB" smtClean="0"/>
              <a:t>Line/staff</a:t>
            </a:r>
          </a:p>
        </p:txBody>
      </p:sp>
    </p:spTree>
    <p:extLst>
      <p:ext uri="{BB962C8B-B14F-4D97-AF65-F5344CB8AC3E}">
        <p14:creationId xmlns:p14="http://schemas.microsoft.com/office/powerpoint/2010/main" val="10348297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Content Placeholder 2"/>
          <p:cNvSpPr>
            <a:spLocks noGrp="1"/>
          </p:cNvSpPr>
          <p:nvPr>
            <p:ph idx="1"/>
          </p:nvPr>
        </p:nvSpPr>
        <p:spPr/>
        <p:txBody>
          <a:bodyPr/>
          <a:lstStyle/>
          <a:p>
            <a:r>
              <a:rPr lang="en-GB" smtClean="0"/>
              <a:t>After an organisation has chosen a structure they must then decide how to group their activities.</a:t>
            </a:r>
          </a:p>
          <a:p>
            <a:r>
              <a:rPr lang="en-GB" smtClean="0"/>
              <a:t>These can be done in a number of ways:</a:t>
            </a:r>
          </a:p>
          <a:p>
            <a:pPr lvl="1"/>
            <a:r>
              <a:rPr lang="en-GB" smtClean="0"/>
              <a:t>Functional</a:t>
            </a:r>
          </a:p>
          <a:p>
            <a:pPr lvl="1"/>
            <a:r>
              <a:rPr lang="en-GB" smtClean="0"/>
              <a:t>Product/Service</a:t>
            </a:r>
          </a:p>
          <a:p>
            <a:pPr lvl="1"/>
            <a:r>
              <a:rPr lang="en-GB" smtClean="0"/>
              <a:t>Customer</a:t>
            </a:r>
          </a:p>
          <a:p>
            <a:pPr lvl="1"/>
            <a:r>
              <a:rPr lang="en-GB" smtClean="0"/>
              <a:t>Geographical</a:t>
            </a:r>
          </a:p>
        </p:txBody>
      </p:sp>
      <p:sp>
        <p:nvSpPr>
          <p:cNvPr id="4" name="Slide Number Placeholder 3"/>
          <p:cNvSpPr>
            <a:spLocks noGrp="1"/>
          </p:cNvSpPr>
          <p:nvPr>
            <p:ph type="sldNum" sz="quarter" idx="12"/>
          </p:nvPr>
        </p:nvSpPr>
        <p:spPr/>
        <p:txBody>
          <a:bodyPr/>
          <a:lstStyle/>
          <a:p>
            <a:pPr>
              <a:defRPr/>
            </a:pPr>
            <a:fld id="{088BC855-4D62-41CB-80A1-6F24DD56AC5B}" type="slidenum">
              <a:rPr lang="en-US" smtClean="0">
                <a:solidFill>
                  <a:prstClr val="black"/>
                </a:solidFill>
              </a:rPr>
              <a:pPr>
                <a:defRPr/>
              </a:pPr>
              <a:t>13</a:t>
            </a:fld>
            <a:endParaRPr lang="en-US">
              <a:solidFill>
                <a:prstClr val="black"/>
              </a:solidFill>
            </a:endParaRPr>
          </a:p>
        </p:txBody>
      </p:sp>
      <p:sp>
        <p:nvSpPr>
          <p:cNvPr id="149506" name="Title 1"/>
          <p:cNvSpPr>
            <a:spLocks noGrp="1"/>
          </p:cNvSpPr>
          <p:nvPr>
            <p:ph type="title"/>
          </p:nvPr>
        </p:nvSpPr>
        <p:spPr/>
        <p:txBody>
          <a:bodyPr/>
          <a:lstStyle/>
          <a:p>
            <a:r>
              <a:rPr lang="en-GB" smtClean="0"/>
              <a:t>Organisational Grouping</a:t>
            </a:r>
          </a:p>
        </p:txBody>
      </p:sp>
    </p:spTree>
    <p:extLst>
      <p:ext uri="{BB962C8B-B14F-4D97-AF65-F5344CB8AC3E}">
        <p14:creationId xmlns:p14="http://schemas.microsoft.com/office/powerpoint/2010/main" val="3196552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eaLnBrk="1" hangingPunct="1">
              <a:defRPr/>
            </a:pPr>
            <a:r>
              <a:rPr lang="en-GB" sz="2400" dirty="0"/>
              <a:t>Activities are grouped into departments based on similar skills, expertise and resources used:</a:t>
            </a:r>
          </a:p>
          <a:p>
            <a:pPr lvl="1" eaLnBrk="1" hangingPunct="1">
              <a:defRPr/>
            </a:pPr>
            <a:r>
              <a:rPr lang="en-GB" dirty="0"/>
              <a:t>Marketing</a:t>
            </a:r>
          </a:p>
          <a:p>
            <a:pPr lvl="1" eaLnBrk="1" hangingPunct="1">
              <a:defRPr/>
            </a:pPr>
            <a:r>
              <a:rPr lang="en-GB" dirty="0"/>
              <a:t>Operations</a:t>
            </a:r>
          </a:p>
          <a:p>
            <a:pPr lvl="1" eaLnBrk="1" hangingPunct="1">
              <a:defRPr/>
            </a:pPr>
            <a:r>
              <a:rPr lang="en-GB" dirty="0"/>
              <a:t>Human </a:t>
            </a:r>
            <a:r>
              <a:rPr lang="en-GB" dirty="0" smtClean="0"/>
              <a:t>Resources</a:t>
            </a:r>
            <a:endParaRPr lang="en-GB" dirty="0"/>
          </a:p>
          <a:p>
            <a:pPr lvl="1" eaLnBrk="1" hangingPunct="1">
              <a:defRPr/>
            </a:pPr>
            <a:r>
              <a:rPr lang="en-GB" dirty="0" smtClean="0"/>
              <a:t>Finance</a:t>
            </a:r>
            <a:endParaRPr lang="en-GB" dirty="0"/>
          </a:p>
          <a:p>
            <a:pPr marL="0" indent="0">
              <a:buFontTx/>
              <a:buNone/>
              <a:defRPr/>
            </a:pPr>
            <a:endParaRPr lang="en-GB" dirty="0"/>
          </a:p>
        </p:txBody>
      </p:sp>
      <p:sp>
        <p:nvSpPr>
          <p:cNvPr id="4" name="Slide Number Placeholder 3"/>
          <p:cNvSpPr>
            <a:spLocks noGrp="1"/>
          </p:cNvSpPr>
          <p:nvPr>
            <p:ph type="sldNum" sz="quarter" idx="12"/>
          </p:nvPr>
        </p:nvSpPr>
        <p:spPr/>
        <p:txBody>
          <a:bodyPr/>
          <a:lstStyle/>
          <a:p>
            <a:pPr>
              <a:defRPr/>
            </a:pPr>
            <a:fld id="{2D5E070A-4B76-42AC-9D54-916B7454C5E0}" type="slidenum">
              <a:rPr lang="en-US" smtClean="0">
                <a:solidFill>
                  <a:prstClr val="black"/>
                </a:solidFill>
              </a:rPr>
              <a:pPr>
                <a:defRPr/>
              </a:pPr>
              <a:t>14</a:t>
            </a:fld>
            <a:endParaRPr lang="en-US">
              <a:solidFill>
                <a:prstClr val="black"/>
              </a:solidFill>
            </a:endParaRPr>
          </a:p>
        </p:txBody>
      </p:sp>
      <p:sp>
        <p:nvSpPr>
          <p:cNvPr id="150530" name="Title 1"/>
          <p:cNvSpPr>
            <a:spLocks noGrp="1"/>
          </p:cNvSpPr>
          <p:nvPr>
            <p:ph type="title"/>
          </p:nvPr>
        </p:nvSpPr>
        <p:spPr/>
        <p:txBody>
          <a:bodyPr/>
          <a:lstStyle/>
          <a:p>
            <a:r>
              <a:rPr lang="en-GB" smtClean="0"/>
              <a:t>Organisational Grouping - </a:t>
            </a:r>
            <a:br>
              <a:rPr lang="en-GB" smtClean="0"/>
            </a:br>
            <a:r>
              <a:rPr lang="en-GB" sz="2800" smtClean="0"/>
              <a:t>Functional</a:t>
            </a:r>
          </a:p>
        </p:txBody>
      </p:sp>
      <p:graphicFrame>
        <p:nvGraphicFramePr>
          <p:cNvPr id="7" name="Table 6"/>
          <p:cNvGraphicFramePr>
            <a:graphicFrameLocks noGrp="1"/>
          </p:cNvGraphicFramePr>
          <p:nvPr>
            <p:extLst>
              <p:ext uri="{D42A27DB-BD31-4B8C-83A1-F6EECF244321}">
                <p14:modId xmlns:p14="http://schemas.microsoft.com/office/powerpoint/2010/main" val="3675938987"/>
              </p:ext>
            </p:extLst>
          </p:nvPr>
        </p:nvGraphicFramePr>
        <p:xfrm>
          <a:off x="467544" y="3789040"/>
          <a:ext cx="7807326" cy="2068518"/>
        </p:xfrm>
        <a:graphic>
          <a:graphicData uri="http://schemas.openxmlformats.org/drawingml/2006/table">
            <a:tbl>
              <a:tblPr firstRow="1" bandRow="1">
                <a:tableStyleId>{5C22544A-7EE6-4342-B048-85BDC9FD1C3A}</a:tableStyleId>
              </a:tblPr>
              <a:tblGrid>
                <a:gridCol w="3903663"/>
                <a:gridCol w="3903663"/>
              </a:tblGrid>
              <a:tr h="370826">
                <a:tc>
                  <a:txBody>
                    <a:bodyPr/>
                    <a:lstStyle/>
                    <a:p>
                      <a:r>
                        <a:rPr lang="en-GB" sz="1800" dirty="0" smtClean="0"/>
                        <a:t>Advantages</a:t>
                      </a:r>
                      <a:endParaRPr lang="en-GB" sz="1800" dirty="0"/>
                    </a:p>
                  </a:txBody>
                  <a:tcPr marT="45719" marB="45719"/>
                </a:tc>
                <a:tc>
                  <a:txBody>
                    <a:bodyPr/>
                    <a:lstStyle/>
                    <a:p>
                      <a:r>
                        <a:rPr lang="en-GB" sz="1800" dirty="0" smtClean="0"/>
                        <a:t>Disadvantages</a:t>
                      </a:r>
                      <a:endParaRPr lang="en-GB" sz="1800" dirty="0"/>
                    </a:p>
                  </a:txBody>
                  <a:tcPr marT="45719" marB="45719"/>
                </a:tc>
              </a:tr>
              <a:tr h="585209">
                <a:tc>
                  <a:txBody>
                    <a:bodyPr/>
                    <a:lstStyle/>
                    <a:p>
                      <a:pPr eaLnBrk="1" hangingPunct="1">
                        <a:lnSpc>
                          <a:spcPct val="90000"/>
                        </a:lnSpc>
                      </a:pPr>
                      <a:r>
                        <a:rPr lang="en-GB" sz="1800" b="0" dirty="0" smtClean="0">
                          <a:solidFill>
                            <a:schemeClr val="tx1"/>
                          </a:solidFill>
                        </a:rPr>
                        <a:t>No duplication of resources</a:t>
                      </a:r>
                    </a:p>
                  </a:txBody>
                  <a:tcPr marT="45719" marB="45719"/>
                </a:tc>
                <a:tc>
                  <a:txBody>
                    <a:bodyPr/>
                    <a:lstStyle/>
                    <a:p>
                      <a:pPr eaLnBrk="1" hangingPunct="1">
                        <a:lnSpc>
                          <a:spcPct val="90000"/>
                        </a:lnSpc>
                      </a:pPr>
                      <a:r>
                        <a:rPr lang="en-GB" sz="1800" b="0" dirty="0" smtClean="0">
                          <a:solidFill>
                            <a:schemeClr val="tx1"/>
                          </a:solidFill>
                        </a:rPr>
                        <a:t>Loyalty to department </a:t>
                      </a:r>
                      <a:r>
                        <a:rPr lang="en-GB" sz="1800" b="0" dirty="0" err="1" smtClean="0">
                          <a:solidFill>
                            <a:schemeClr val="tx1"/>
                          </a:solidFill>
                        </a:rPr>
                        <a:t>vs</a:t>
                      </a:r>
                      <a:r>
                        <a:rPr lang="en-GB" sz="1800" b="0" dirty="0" smtClean="0">
                          <a:solidFill>
                            <a:schemeClr val="tx1"/>
                          </a:solidFill>
                        </a:rPr>
                        <a:t> organisation</a:t>
                      </a:r>
                    </a:p>
                  </a:txBody>
                  <a:tcPr marT="45719" marB="45719"/>
                </a:tc>
              </a:tr>
              <a:tr h="3708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Become experts in field</a:t>
                      </a:r>
                    </a:p>
                  </a:txBody>
                  <a:tcPr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Communication barriers</a:t>
                      </a:r>
                    </a:p>
                  </a:txBody>
                  <a:tcPr marT="45719" marB="45719"/>
                </a:tc>
              </a:tr>
              <a:tr h="3708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Career paths developed</a:t>
                      </a:r>
                    </a:p>
                  </a:txBody>
                  <a:tcPr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Slow to respond to change</a:t>
                      </a:r>
                    </a:p>
                  </a:txBody>
                  <a:tcPr marT="45719" marB="45719"/>
                </a:tc>
              </a:tr>
              <a:tr h="3708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Communication and cooperation</a:t>
                      </a:r>
                    </a:p>
                  </a:txBody>
                  <a:tcPr marT="45719" marB="45719"/>
                </a:tc>
                <a:tc>
                  <a:txBody>
                    <a:bodyPr/>
                    <a:lstStyle/>
                    <a:p>
                      <a:endParaRPr lang="en-GB" sz="1800" b="0" dirty="0">
                        <a:solidFill>
                          <a:schemeClr val="tx1"/>
                        </a:solidFill>
                      </a:endParaRPr>
                    </a:p>
                  </a:txBody>
                  <a:tcPr marT="45719" marB="45719"/>
                </a:tc>
              </a:tr>
            </a:tbl>
          </a:graphicData>
        </a:graphic>
      </p:graphicFrame>
    </p:spTree>
    <p:extLst>
      <p:ext uri="{BB962C8B-B14F-4D97-AF65-F5344CB8AC3E}">
        <p14:creationId xmlns:p14="http://schemas.microsoft.com/office/powerpoint/2010/main" val="2195613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eaLnBrk="1" hangingPunct="1">
              <a:defRPr/>
            </a:pPr>
            <a:r>
              <a:rPr lang="en-GB" sz="2400" dirty="0"/>
              <a:t>Grouped around product or service </a:t>
            </a:r>
            <a:r>
              <a:rPr lang="en-GB" sz="2400" dirty="0" smtClean="0"/>
              <a:t>offered</a:t>
            </a:r>
            <a:endParaRPr lang="en-GB" sz="2400" dirty="0"/>
          </a:p>
          <a:p>
            <a:pPr eaLnBrk="1" hangingPunct="1">
              <a:defRPr/>
            </a:pPr>
            <a:r>
              <a:rPr lang="en-GB" sz="2400" dirty="0"/>
              <a:t>Each product requires specialist knowledge and expertise</a:t>
            </a:r>
          </a:p>
          <a:p>
            <a:pPr marL="0" indent="0">
              <a:buFontTx/>
              <a:buNone/>
              <a:defRPr/>
            </a:pPr>
            <a:endParaRPr lang="en-GB" dirty="0"/>
          </a:p>
        </p:txBody>
      </p:sp>
      <p:sp>
        <p:nvSpPr>
          <p:cNvPr id="4" name="Slide Number Placeholder 3"/>
          <p:cNvSpPr>
            <a:spLocks noGrp="1"/>
          </p:cNvSpPr>
          <p:nvPr>
            <p:ph type="sldNum" sz="quarter" idx="12"/>
          </p:nvPr>
        </p:nvSpPr>
        <p:spPr/>
        <p:txBody>
          <a:bodyPr/>
          <a:lstStyle/>
          <a:p>
            <a:pPr>
              <a:defRPr/>
            </a:pPr>
            <a:fld id="{E199E1F9-5EA0-42CD-980C-EC822D781025}" type="slidenum">
              <a:rPr lang="en-US" smtClean="0">
                <a:solidFill>
                  <a:prstClr val="black"/>
                </a:solidFill>
              </a:rPr>
              <a:pPr>
                <a:defRPr/>
              </a:pPr>
              <a:t>15</a:t>
            </a:fld>
            <a:endParaRPr lang="en-US">
              <a:solidFill>
                <a:prstClr val="black"/>
              </a:solidFill>
            </a:endParaRPr>
          </a:p>
        </p:txBody>
      </p:sp>
      <p:sp>
        <p:nvSpPr>
          <p:cNvPr id="151554" name="Title 1"/>
          <p:cNvSpPr>
            <a:spLocks noGrp="1"/>
          </p:cNvSpPr>
          <p:nvPr>
            <p:ph type="title"/>
          </p:nvPr>
        </p:nvSpPr>
        <p:spPr/>
        <p:txBody>
          <a:bodyPr/>
          <a:lstStyle/>
          <a:p>
            <a:r>
              <a:rPr lang="en-GB" smtClean="0"/>
              <a:t>Organisational Grouping - </a:t>
            </a:r>
            <a:br>
              <a:rPr lang="en-GB" smtClean="0"/>
            </a:br>
            <a:r>
              <a:rPr lang="en-GB" sz="2800" smtClean="0"/>
              <a:t>Product/Service</a:t>
            </a:r>
          </a:p>
        </p:txBody>
      </p:sp>
      <p:graphicFrame>
        <p:nvGraphicFramePr>
          <p:cNvPr id="7" name="Table 6"/>
          <p:cNvGraphicFramePr>
            <a:graphicFrameLocks noGrp="1"/>
          </p:cNvGraphicFramePr>
          <p:nvPr>
            <p:extLst>
              <p:ext uri="{D42A27DB-BD31-4B8C-83A1-F6EECF244321}">
                <p14:modId xmlns:p14="http://schemas.microsoft.com/office/powerpoint/2010/main" val="3253639170"/>
              </p:ext>
            </p:extLst>
          </p:nvPr>
        </p:nvGraphicFramePr>
        <p:xfrm>
          <a:off x="539552" y="2924944"/>
          <a:ext cx="7807326" cy="2022474"/>
        </p:xfrm>
        <a:graphic>
          <a:graphicData uri="http://schemas.openxmlformats.org/drawingml/2006/table">
            <a:tbl>
              <a:tblPr firstRow="1" bandRow="1">
                <a:tableStyleId>{5C22544A-7EE6-4342-B048-85BDC9FD1C3A}</a:tableStyleId>
              </a:tblPr>
              <a:tblGrid>
                <a:gridCol w="3903663"/>
                <a:gridCol w="3903663"/>
              </a:tblGrid>
              <a:tr h="370956">
                <a:tc>
                  <a:txBody>
                    <a:bodyPr/>
                    <a:lstStyle/>
                    <a:p>
                      <a:r>
                        <a:rPr lang="en-GB" sz="1800" dirty="0" smtClean="0"/>
                        <a:t>Advantages</a:t>
                      </a:r>
                      <a:endParaRPr lang="en-GB" sz="1800" dirty="0"/>
                    </a:p>
                  </a:txBody>
                  <a:tcPr marT="45734" marB="45734"/>
                </a:tc>
                <a:tc>
                  <a:txBody>
                    <a:bodyPr/>
                    <a:lstStyle/>
                    <a:p>
                      <a:r>
                        <a:rPr lang="en-GB" sz="1800" dirty="0" smtClean="0"/>
                        <a:t>Disadvantages</a:t>
                      </a:r>
                      <a:endParaRPr lang="en-GB" sz="1800" dirty="0"/>
                    </a:p>
                  </a:txBody>
                  <a:tcPr marT="45734" marB="45734"/>
                </a:tc>
              </a:tr>
              <a:tr h="370956">
                <a:tc>
                  <a:txBody>
                    <a:bodyPr/>
                    <a:lstStyle/>
                    <a:p>
                      <a:pPr eaLnBrk="1" hangingPunct="1"/>
                      <a:r>
                        <a:rPr lang="en-GB" sz="1800" b="0" dirty="0" smtClean="0">
                          <a:solidFill>
                            <a:schemeClr val="tx1"/>
                          </a:solidFill>
                        </a:rPr>
                        <a:t>Self-contained units</a:t>
                      </a:r>
                    </a:p>
                  </a:txBody>
                  <a:tcPr marT="45734" marB="45734"/>
                </a:tc>
                <a:tc>
                  <a:txBody>
                    <a:bodyPr/>
                    <a:lstStyle/>
                    <a:p>
                      <a:pPr eaLnBrk="1" hangingPunct="1"/>
                      <a:r>
                        <a:rPr lang="en-GB" sz="1800" b="0" dirty="0" smtClean="0">
                          <a:solidFill>
                            <a:schemeClr val="tx1"/>
                          </a:solidFill>
                        </a:rPr>
                        <a:t>Duplication of resources</a:t>
                      </a:r>
                    </a:p>
                  </a:txBody>
                  <a:tcPr marT="45734" marB="45734"/>
                </a:tc>
              </a:tr>
              <a:tr h="6402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Expertise develops</a:t>
                      </a:r>
                    </a:p>
                  </a:txBody>
                  <a:tcPr marT="45734" marB="4573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Difficult to share research or equipment</a:t>
                      </a:r>
                    </a:p>
                  </a:txBody>
                  <a:tcPr marT="45734" marB="45734"/>
                </a:tc>
              </a:tr>
              <a:tr h="6402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Quicker response to external changes</a:t>
                      </a:r>
                    </a:p>
                  </a:txBody>
                  <a:tcPr marT="45734" marB="4573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In competition with other divisions</a:t>
                      </a:r>
                    </a:p>
                  </a:txBody>
                  <a:tcPr marT="45734" marB="45734"/>
                </a:tc>
              </a:tr>
            </a:tbl>
          </a:graphicData>
        </a:graphic>
      </p:graphicFrame>
      <p:pic>
        <p:nvPicPr>
          <p:cNvPr id="15157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2964" y="5085184"/>
            <a:ext cx="3851275"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5568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eaLnBrk="1" hangingPunct="1">
              <a:defRPr/>
            </a:pPr>
            <a:r>
              <a:rPr lang="en-GB" sz="2400" dirty="0" smtClean="0"/>
              <a:t>This is grouped by customer types e.g. market segment.</a:t>
            </a:r>
            <a:endParaRPr lang="en-GB" sz="2400" dirty="0"/>
          </a:p>
          <a:p>
            <a:pPr marL="0" indent="0">
              <a:buFontTx/>
              <a:buNone/>
              <a:defRPr/>
            </a:pPr>
            <a:endParaRPr lang="en-GB" dirty="0"/>
          </a:p>
        </p:txBody>
      </p:sp>
      <p:sp>
        <p:nvSpPr>
          <p:cNvPr id="4" name="Slide Number Placeholder 3"/>
          <p:cNvSpPr>
            <a:spLocks noGrp="1"/>
          </p:cNvSpPr>
          <p:nvPr>
            <p:ph type="sldNum" sz="quarter" idx="12"/>
          </p:nvPr>
        </p:nvSpPr>
        <p:spPr/>
        <p:txBody>
          <a:bodyPr/>
          <a:lstStyle/>
          <a:p>
            <a:pPr>
              <a:defRPr/>
            </a:pPr>
            <a:fld id="{7DBA03D3-2034-4FD6-9CA8-65D2127CE964}" type="slidenum">
              <a:rPr lang="en-US" smtClean="0">
                <a:solidFill>
                  <a:prstClr val="black"/>
                </a:solidFill>
              </a:rPr>
              <a:pPr>
                <a:defRPr/>
              </a:pPr>
              <a:t>16</a:t>
            </a:fld>
            <a:endParaRPr lang="en-US">
              <a:solidFill>
                <a:prstClr val="black"/>
              </a:solidFill>
            </a:endParaRPr>
          </a:p>
        </p:txBody>
      </p:sp>
      <p:sp>
        <p:nvSpPr>
          <p:cNvPr id="152578" name="Title 1"/>
          <p:cNvSpPr>
            <a:spLocks noGrp="1"/>
          </p:cNvSpPr>
          <p:nvPr>
            <p:ph type="title"/>
          </p:nvPr>
        </p:nvSpPr>
        <p:spPr/>
        <p:txBody>
          <a:bodyPr/>
          <a:lstStyle/>
          <a:p>
            <a:r>
              <a:rPr lang="en-GB" smtClean="0"/>
              <a:t>Organisational Grouping - </a:t>
            </a:r>
            <a:br>
              <a:rPr lang="en-GB" smtClean="0"/>
            </a:br>
            <a:r>
              <a:rPr lang="en-GB" sz="2800" smtClean="0"/>
              <a:t>Customer</a:t>
            </a:r>
          </a:p>
        </p:txBody>
      </p:sp>
      <p:graphicFrame>
        <p:nvGraphicFramePr>
          <p:cNvPr id="7" name="Table 6"/>
          <p:cNvGraphicFramePr>
            <a:graphicFrameLocks noGrp="1"/>
          </p:cNvGraphicFramePr>
          <p:nvPr/>
        </p:nvGraphicFramePr>
        <p:xfrm>
          <a:off x="498475" y="3068638"/>
          <a:ext cx="7807326" cy="2021840"/>
        </p:xfrm>
        <a:graphic>
          <a:graphicData uri="http://schemas.openxmlformats.org/drawingml/2006/table">
            <a:tbl>
              <a:tblPr firstRow="1" bandRow="1">
                <a:tableStyleId>{5C22544A-7EE6-4342-B048-85BDC9FD1C3A}</a:tableStyleId>
              </a:tblPr>
              <a:tblGrid>
                <a:gridCol w="3903663"/>
                <a:gridCol w="3903663"/>
              </a:tblGrid>
              <a:tr h="370840">
                <a:tc>
                  <a:txBody>
                    <a:bodyPr/>
                    <a:lstStyle/>
                    <a:p>
                      <a:r>
                        <a:rPr lang="en-GB" dirty="0" smtClean="0"/>
                        <a:t>Advantages</a:t>
                      </a:r>
                      <a:endParaRPr lang="en-GB" dirty="0"/>
                    </a:p>
                  </a:txBody>
                  <a:tcPr/>
                </a:tc>
                <a:tc>
                  <a:txBody>
                    <a:bodyPr/>
                    <a:lstStyle/>
                    <a:p>
                      <a:r>
                        <a:rPr lang="en-GB" dirty="0" smtClean="0"/>
                        <a:t>Disadvantages</a:t>
                      </a:r>
                      <a:endParaRPr lang="en-GB" dirty="0"/>
                    </a:p>
                  </a:txBody>
                  <a:tcPr/>
                </a:tc>
              </a:tr>
              <a:tr h="370840">
                <a:tc>
                  <a:txBody>
                    <a:bodyPr/>
                    <a:lstStyle/>
                    <a:p>
                      <a:pPr eaLnBrk="1" hangingPunct="1">
                        <a:lnSpc>
                          <a:spcPct val="90000"/>
                        </a:lnSpc>
                      </a:pPr>
                      <a:r>
                        <a:rPr lang="en-GB" b="0" dirty="0" smtClean="0">
                          <a:solidFill>
                            <a:schemeClr val="tx1"/>
                          </a:solidFill>
                        </a:rPr>
                        <a:t>Price/promotion suit customer</a:t>
                      </a:r>
                    </a:p>
                  </a:txBody>
                  <a:tcPr/>
                </a:tc>
                <a:tc>
                  <a:txBody>
                    <a:bodyPr/>
                    <a:lstStyle/>
                    <a:p>
                      <a:pPr eaLnBrk="1" hangingPunct="1">
                        <a:lnSpc>
                          <a:spcPct val="90000"/>
                        </a:lnSpc>
                      </a:pPr>
                      <a:r>
                        <a:rPr lang="en-GB" b="0" dirty="0" smtClean="0">
                          <a:solidFill>
                            <a:schemeClr val="tx1"/>
                          </a:solidFill>
                        </a:rPr>
                        <a:t>Expensive – staff costs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chemeClr val="tx1"/>
                          </a:solidFill>
                        </a:rPr>
                        <a:t>Customer loyalty develops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chemeClr val="tx1"/>
                          </a:solidFill>
                        </a:rPr>
                        <a:t>New group for new customer </a:t>
                      </a:r>
                      <a:r>
                        <a:rPr lang="en-GB" b="0" dirty="0" err="1" smtClean="0">
                          <a:solidFill>
                            <a:schemeClr val="tx1"/>
                          </a:solidFill>
                        </a:rPr>
                        <a:t>eg</a:t>
                      </a:r>
                      <a:r>
                        <a:rPr lang="en-GB" b="0" dirty="0" smtClean="0">
                          <a:solidFill>
                            <a:schemeClr val="tx1"/>
                          </a:solidFill>
                        </a:rPr>
                        <a:t> ecommerce</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chemeClr val="tx1"/>
                          </a:solidFill>
                        </a:rPr>
                        <a:t>Quick response to changing needs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chemeClr val="tx1"/>
                          </a:solidFill>
                        </a:rPr>
                        <a:t>Duplication of resources</a:t>
                      </a:r>
                    </a:p>
                  </a:txBody>
                  <a:tcPr/>
                </a:tc>
              </a:tr>
            </a:tbl>
          </a:graphicData>
        </a:graphic>
      </p:graphicFrame>
      <p:pic>
        <p:nvPicPr>
          <p:cNvPr id="15259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075" y="5002213"/>
            <a:ext cx="2505075"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259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4150" y="5002213"/>
            <a:ext cx="2274888" cy="150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80929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4" name="Content Placeholder 5"/>
          <p:cNvSpPr>
            <a:spLocks noGrp="1"/>
          </p:cNvSpPr>
          <p:nvPr>
            <p:ph idx="1"/>
          </p:nvPr>
        </p:nvSpPr>
        <p:spPr/>
        <p:txBody>
          <a:bodyPr/>
          <a:lstStyle/>
          <a:p>
            <a:pPr eaLnBrk="1" hangingPunct="1"/>
            <a:r>
              <a:rPr lang="en-GB" dirty="0" smtClean="0"/>
              <a:t>Organised by geographical region</a:t>
            </a:r>
          </a:p>
          <a:p>
            <a:pPr lvl="1" eaLnBrk="1" hangingPunct="1"/>
            <a:r>
              <a:rPr lang="en-GB" dirty="0" smtClean="0"/>
              <a:t>e.g. North-East Scotland and Midlands group</a:t>
            </a:r>
          </a:p>
          <a:p>
            <a:endParaRPr lang="en-GB" dirty="0" smtClean="0"/>
          </a:p>
        </p:txBody>
      </p:sp>
      <p:sp>
        <p:nvSpPr>
          <p:cNvPr id="4" name="Slide Number Placeholder 3"/>
          <p:cNvSpPr>
            <a:spLocks noGrp="1"/>
          </p:cNvSpPr>
          <p:nvPr>
            <p:ph type="sldNum" sz="quarter" idx="12"/>
          </p:nvPr>
        </p:nvSpPr>
        <p:spPr/>
        <p:txBody>
          <a:bodyPr/>
          <a:lstStyle/>
          <a:p>
            <a:pPr>
              <a:defRPr/>
            </a:pPr>
            <a:fld id="{702EE78E-FAE7-419B-BE9E-05C6E2748B18}" type="slidenum">
              <a:rPr lang="en-US" smtClean="0">
                <a:solidFill>
                  <a:prstClr val="black"/>
                </a:solidFill>
              </a:rPr>
              <a:pPr>
                <a:defRPr/>
              </a:pPr>
              <a:t>17</a:t>
            </a:fld>
            <a:endParaRPr lang="en-US">
              <a:solidFill>
                <a:prstClr val="black"/>
              </a:solidFill>
            </a:endParaRPr>
          </a:p>
        </p:txBody>
      </p:sp>
      <p:sp>
        <p:nvSpPr>
          <p:cNvPr id="153602" name="Title 1"/>
          <p:cNvSpPr>
            <a:spLocks noGrp="1"/>
          </p:cNvSpPr>
          <p:nvPr>
            <p:ph type="title"/>
          </p:nvPr>
        </p:nvSpPr>
        <p:spPr/>
        <p:txBody>
          <a:bodyPr/>
          <a:lstStyle/>
          <a:p>
            <a:r>
              <a:rPr lang="en-GB" dirty="0" smtClean="0"/>
              <a:t>Organisational Grouping - </a:t>
            </a:r>
            <a:br>
              <a:rPr lang="en-GB" dirty="0" smtClean="0"/>
            </a:br>
            <a:r>
              <a:rPr lang="en-GB" sz="2800" dirty="0" smtClean="0"/>
              <a:t>Geographical/place/territory</a:t>
            </a:r>
          </a:p>
        </p:txBody>
      </p:sp>
      <p:graphicFrame>
        <p:nvGraphicFramePr>
          <p:cNvPr id="7" name="Table 6"/>
          <p:cNvGraphicFramePr>
            <a:graphicFrameLocks noGrp="1"/>
          </p:cNvGraphicFramePr>
          <p:nvPr/>
        </p:nvGraphicFramePr>
        <p:xfrm>
          <a:off x="247650" y="2976563"/>
          <a:ext cx="7807326" cy="1752600"/>
        </p:xfrm>
        <a:graphic>
          <a:graphicData uri="http://schemas.openxmlformats.org/drawingml/2006/table">
            <a:tbl>
              <a:tblPr firstRow="1" bandRow="1">
                <a:tableStyleId>{5C22544A-7EE6-4342-B048-85BDC9FD1C3A}</a:tableStyleId>
              </a:tblPr>
              <a:tblGrid>
                <a:gridCol w="3903663"/>
                <a:gridCol w="3903663"/>
              </a:tblGrid>
              <a:tr h="370840">
                <a:tc>
                  <a:txBody>
                    <a:bodyPr/>
                    <a:lstStyle/>
                    <a:p>
                      <a:r>
                        <a:rPr lang="en-GB" dirty="0" smtClean="0"/>
                        <a:t>Advantages</a:t>
                      </a:r>
                      <a:endParaRPr lang="en-GB" dirty="0"/>
                    </a:p>
                  </a:txBody>
                  <a:tcPr/>
                </a:tc>
                <a:tc>
                  <a:txBody>
                    <a:bodyPr/>
                    <a:lstStyle/>
                    <a:p>
                      <a:r>
                        <a:rPr lang="en-GB" dirty="0" smtClean="0"/>
                        <a:t>Disadvantages</a:t>
                      </a:r>
                      <a:endParaRPr lang="en-GB" dirty="0"/>
                    </a:p>
                  </a:txBody>
                  <a:tcPr/>
                </a:tc>
              </a:tr>
              <a:tr h="370840">
                <a:tc>
                  <a:txBody>
                    <a:bodyPr/>
                    <a:lstStyle/>
                    <a:p>
                      <a:pPr eaLnBrk="1" hangingPunct="1">
                        <a:lnSpc>
                          <a:spcPct val="90000"/>
                        </a:lnSpc>
                      </a:pPr>
                      <a:r>
                        <a:rPr lang="en-GB" sz="1800" b="0" dirty="0" smtClean="0">
                          <a:solidFill>
                            <a:schemeClr val="tx1"/>
                          </a:solidFill>
                        </a:rPr>
                        <a:t>Local offices = local knowledge</a:t>
                      </a:r>
                    </a:p>
                  </a:txBody>
                  <a:tcPr/>
                </a:tc>
                <a:tc>
                  <a:txBody>
                    <a:bodyPr/>
                    <a:lstStyle/>
                    <a:p>
                      <a:pPr eaLnBrk="1" hangingPunct="1">
                        <a:lnSpc>
                          <a:spcPct val="90000"/>
                        </a:lnSpc>
                      </a:pPr>
                      <a:r>
                        <a:rPr lang="en-GB" sz="1800" b="0" dirty="0" smtClean="0">
                          <a:solidFill>
                            <a:schemeClr val="tx1"/>
                          </a:solidFill>
                        </a:rPr>
                        <a:t>Cost of</a:t>
                      </a:r>
                      <a:r>
                        <a:rPr lang="en-GB" sz="1800" b="0" baseline="0" dirty="0" smtClean="0">
                          <a:solidFill>
                            <a:schemeClr val="tx1"/>
                          </a:solidFill>
                        </a:rPr>
                        <a:t> re-location</a:t>
                      </a:r>
                      <a:endParaRPr lang="en-GB" sz="1800" b="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Accountable for success/failure in area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Language and cultural barriers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Responsive to customer needs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Duplication</a:t>
                      </a:r>
                      <a:r>
                        <a:rPr lang="en-GB" sz="1800" b="0" baseline="0" dirty="0" smtClean="0">
                          <a:solidFill>
                            <a:schemeClr val="tx1"/>
                          </a:solidFill>
                        </a:rPr>
                        <a:t> of resources</a:t>
                      </a:r>
                      <a:endParaRPr lang="en-GB" sz="1800" b="0" dirty="0" smtClean="0">
                        <a:solidFill>
                          <a:schemeClr val="tx1"/>
                        </a:solidFill>
                      </a:endParaRPr>
                    </a:p>
                  </a:txBody>
                  <a:tcPr/>
                </a:tc>
              </a:tr>
            </a:tbl>
          </a:graphicData>
        </a:graphic>
      </p:graphicFrame>
      <p:pic>
        <p:nvPicPr>
          <p:cNvPr id="153622" name="Picture 10" descr="article-1019117-0136BB2200000578-95_468x3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9275" y="5380038"/>
            <a:ext cx="2244725"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23" name="Picture 8" descr="world-glob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8763"/>
            <a:ext cx="1598613" cy="154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68236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GB" b="1" dirty="0" smtClean="0"/>
              <a:t>Responsibility</a:t>
            </a:r>
            <a:r>
              <a:rPr lang="en-GB" dirty="0" smtClean="0"/>
              <a:t> – being answerable for decisions and action taken</a:t>
            </a:r>
          </a:p>
          <a:p>
            <a:pPr>
              <a:defRPr/>
            </a:pPr>
            <a:r>
              <a:rPr lang="en-GB" b="1" dirty="0" smtClean="0"/>
              <a:t>Authority</a:t>
            </a:r>
            <a:r>
              <a:rPr lang="en-GB" dirty="0" smtClean="0"/>
              <a:t> – having power to make decisions</a:t>
            </a:r>
          </a:p>
          <a:p>
            <a:pPr>
              <a:defRPr/>
            </a:pPr>
            <a:r>
              <a:rPr lang="en-GB" b="1" dirty="0" smtClean="0"/>
              <a:t>Chain of Command </a:t>
            </a:r>
            <a:r>
              <a:rPr lang="en-GB" dirty="0" smtClean="0"/>
              <a:t>– how instructions are passed down through an organisation and how communication flows up and down.</a:t>
            </a:r>
          </a:p>
          <a:p>
            <a:pPr>
              <a:defRPr/>
            </a:pPr>
            <a:r>
              <a:rPr lang="en-GB" b="1" dirty="0" smtClean="0"/>
              <a:t>Delegation</a:t>
            </a:r>
            <a:r>
              <a:rPr lang="en-GB" dirty="0" smtClean="0"/>
              <a:t> – giving the responsibility to someone else to carry out a task</a:t>
            </a:r>
          </a:p>
          <a:p>
            <a:pPr marL="0" indent="0">
              <a:buFontTx/>
              <a:buNone/>
              <a:defRPr/>
            </a:pPr>
            <a:endParaRPr lang="en-GB" dirty="0" smtClean="0"/>
          </a:p>
          <a:p>
            <a:pPr>
              <a:defRPr/>
            </a:pPr>
            <a:endParaRPr lang="en-GB" dirty="0"/>
          </a:p>
        </p:txBody>
      </p:sp>
      <p:sp>
        <p:nvSpPr>
          <p:cNvPr id="4" name="Slide Number Placeholder 3"/>
          <p:cNvSpPr>
            <a:spLocks noGrp="1"/>
          </p:cNvSpPr>
          <p:nvPr>
            <p:ph type="sldNum" sz="quarter" idx="12"/>
          </p:nvPr>
        </p:nvSpPr>
        <p:spPr/>
        <p:txBody>
          <a:bodyPr/>
          <a:lstStyle/>
          <a:p>
            <a:pPr>
              <a:defRPr/>
            </a:pPr>
            <a:fld id="{8222B42D-F12F-4B05-8619-4EFE6BF49E77}" type="slidenum">
              <a:rPr lang="en-US" smtClean="0">
                <a:solidFill>
                  <a:prstClr val="black"/>
                </a:solidFill>
              </a:rPr>
              <a:pPr>
                <a:defRPr/>
              </a:pPr>
              <a:t>18</a:t>
            </a:fld>
            <a:endParaRPr lang="en-US">
              <a:solidFill>
                <a:prstClr val="black"/>
              </a:solidFill>
            </a:endParaRPr>
          </a:p>
        </p:txBody>
      </p:sp>
      <p:sp>
        <p:nvSpPr>
          <p:cNvPr id="154626" name="Title 1"/>
          <p:cNvSpPr>
            <a:spLocks noGrp="1"/>
          </p:cNvSpPr>
          <p:nvPr>
            <p:ph type="title"/>
          </p:nvPr>
        </p:nvSpPr>
        <p:spPr/>
        <p:txBody>
          <a:bodyPr/>
          <a:lstStyle/>
          <a:p>
            <a:r>
              <a:rPr lang="en-GB" smtClean="0"/>
              <a:t>Organisational Relationships</a:t>
            </a:r>
          </a:p>
        </p:txBody>
      </p:sp>
      <p:pic>
        <p:nvPicPr>
          <p:cNvPr id="15462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9550" y="4889500"/>
            <a:ext cx="2584450" cy="196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98742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Content Placeholder 2"/>
          <p:cNvSpPr>
            <a:spLocks noGrp="1"/>
          </p:cNvSpPr>
          <p:nvPr>
            <p:ph idx="1"/>
          </p:nvPr>
        </p:nvSpPr>
        <p:spPr/>
        <p:txBody>
          <a:bodyPr/>
          <a:lstStyle/>
          <a:p>
            <a:r>
              <a:rPr lang="en-GB" sz="1600" b="1" smtClean="0"/>
              <a:t>Line Relationship </a:t>
            </a:r>
            <a:r>
              <a:rPr lang="en-GB" sz="1600" smtClean="0"/>
              <a:t>– manager and subordinate e.g. Marketing Director &gt; Marketing Assistant</a:t>
            </a:r>
          </a:p>
          <a:p>
            <a:r>
              <a:rPr lang="en-GB" sz="1600" b="1" smtClean="0"/>
              <a:t>Lateral Relationship </a:t>
            </a:r>
            <a:r>
              <a:rPr lang="en-GB" sz="1600" smtClean="0"/>
              <a:t>– two or more people on the same level e.g. Marketing Director &gt;Finance Director</a:t>
            </a:r>
          </a:p>
          <a:p>
            <a:r>
              <a:rPr lang="en-GB" sz="1600" b="1" smtClean="0"/>
              <a:t>Functional Relationship </a:t>
            </a:r>
            <a:r>
              <a:rPr lang="en-GB" sz="1600" smtClean="0"/>
              <a:t>– support for other functional areas e.g. Admin Dept giving support to the HR Dept</a:t>
            </a:r>
          </a:p>
          <a:p>
            <a:r>
              <a:rPr lang="en-GB" sz="1600" b="1" smtClean="0"/>
              <a:t>Informal Relationships </a:t>
            </a:r>
            <a:r>
              <a:rPr lang="en-GB" sz="1600" smtClean="0"/>
              <a:t>– colleagues communicating on an informal basis. These are said to be the most important relationships in an organisation</a:t>
            </a:r>
          </a:p>
        </p:txBody>
      </p:sp>
      <p:sp>
        <p:nvSpPr>
          <p:cNvPr id="4" name="Slide Number Placeholder 3"/>
          <p:cNvSpPr>
            <a:spLocks noGrp="1"/>
          </p:cNvSpPr>
          <p:nvPr>
            <p:ph type="sldNum" sz="quarter" idx="12"/>
          </p:nvPr>
        </p:nvSpPr>
        <p:spPr/>
        <p:txBody>
          <a:bodyPr/>
          <a:lstStyle/>
          <a:p>
            <a:pPr>
              <a:defRPr/>
            </a:pPr>
            <a:fld id="{F9416E13-8D2F-4C44-957F-C36F7BD171F2}" type="slidenum">
              <a:rPr lang="en-US" smtClean="0">
                <a:solidFill>
                  <a:prstClr val="black"/>
                </a:solidFill>
              </a:rPr>
              <a:pPr>
                <a:defRPr/>
              </a:pPr>
              <a:t>19</a:t>
            </a:fld>
            <a:endParaRPr lang="en-US">
              <a:solidFill>
                <a:prstClr val="black"/>
              </a:solidFill>
            </a:endParaRPr>
          </a:p>
        </p:txBody>
      </p:sp>
      <p:sp>
        <p:nvSpPr>
          <p:cNvPr id="155650" name="Title 1"/>
          <p:cNvSpPr>
            <a:spLocks noGrp="1"/>
          </p:cNvSpPr>
          <p:nvPr>
            <p:ph type="title"/>
          </p:nvPr>
        </p:nvSpPr>
        <p:spPr/>
        <p:txBody>
          <a:bodyPr/>
          <a:lstStyle/>
          <a:p>
            <a:r>
              <a:rPr lang="en-GB" smtClean="0"/>
              <a:t>Organisational Relationships</a:t>
            </a:r>
          </a:p>
        </p:txBody>
      </p:sp>
      <p:pic>
        <p:nvPicPr>
          <p:cNvPr id="15565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9550" y="4889500"/>
            <a:ext cx="2584450" cy="196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2905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idx="4294967295"/>
          </p:nvPr>
        </p:nvSpPr>
        <p:spPr>
          <a:xfrm>
            <a:off x="899592" y="332656"/>
            <a:ext cx="7354887" cy="1143000"/>
          </a:xfrm>
        </p:spPr>
        <p:txBody>
          <a:bodyPr>
            <a:normAutofit/>
          </a:bodyPr>
          <a:lstStyle/>
          <a:p>
            <a:pPr eaLnBrk="1" hangingPunct="1">
              <a:defRPr/>
            </a:pPr>
            <a:r>
              <a:rPr lang="en-GB" dirty="0" smtClean="0">
                <a:effectLst>
                  <a:outerShdw blurRad="38100" dist="38100" dir="2700000" algn="tl">
                    <a:srgbClr val="C0C0C0"/>
                  </a:outerShdw>
                </a:effectLst>
              </a:rPr>
              <a:t>What is an organisation?</a:t>
            </a:r>
          </a:p>
        </p:txBody>
      </p:sp>
      <p:sp>
        <p:nvSpPr>
          <p:cNvPr id="158723" name="Rectangle 3" descr="Rectangle: Click to edit Master text styles&#10;Second level&#10;Third level&#10;Fourth level&#10;Fifth level"/>
          <p:cNvSpPr>
            <a:spLocks noGrp="1" noChangeArrowheads="1"/>
          </p:cNvSpPr>
          <p:nvPr>
            <p:ph idx="4294967295"/>
          </p:nvPr>
        </p:nvSpPr>
        <p:spPr>
          <a:xfrm>
            <a:off x="1043608" y="3212976"/>
            <a:ext cx="7354887" cy="1108720"/>
          </a:xfrm>
        </p:spPr>
        <p:txBody>
          <a:bodyPr/>
          <a:lstStyle/>
          <a:p>
            <a:pPr marL="365125" indent="-282575" eaLnBrk="1" hangingPunct="1"/>
            <a:r>
              <a:rPr lang="en-GB" dirty="0" smtClean="0"/>
              <a:t>A group of people working towards a defined set of goals and objectives.</a:t>
            </a:r>
          </a:p>
          <a:p>
            <a:pPr marL="365125" indent="-282575" eaLnBrk="1" hangingPunct="1"/>
            <a:endParaRPr lang="en-GB" dirty="0" smtClean="0"/>
          </a:p>
          <a:p>
            <a:pPr marL="365125" indent="-282575" eaLnBrk="1" hangingPunct="1"/>
            <a:endParaRPr lang="en-GB" dirty="0" smtClean="0"/>
          </a:p>
        </p:txBody>
      </p:sp>
    </p:spTree>
    <p:extLst>
      <p:ext uri="{BB962C8B-B14F-4D97-AF65-F5344CB8AC3E}">
        <p14:creationId xmlns:p14="http://schemas.microsoft.com/office/powerpoint/2010/main" val="27380747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idx="4294967295"/>
          </p:nvPr>
        </p:nvSpPr>
        <p:spPr>
          <a:xfrm>
            <a:off x="1789113" y="274638"/>
            <a:ext cx="7354887" cy="1143000"/>
          </a:xfrm>
        </p:spPr>
        <p:txBody>
          <a:bodyPr>
            <a:normAutofit/>
          </a:bodyPr>
          <a:lstStyle/>
          <a:p>
            <a:pPr eaLnBrk="1" hangingPunct="1">
              <a:defRPr/>
            </a:pPr>
            <a:r>
              <a:rPr lang="en-GB" smtClean="0">
                <a:effectLst>
                  <a:outerShdw blurRad="38100" dist="38100" dir="2700000" algn="tl">
                    <a:srgbClr val="C0C0C0"/>
                  </a:outerShdw>
                </a:effectLst>
              </a:rPr>
              <a:t>Answer a question</a:t>
            </a:r>
            <a:endParaRPr lang="en-US" smtClean="0">
              <a:effectLst>
                <a:outerShdw blurRad="38100" dist="38100" dir="2700000" algn="tl">
                  <a:srgbClr val="C0C0C0"/>
                </a:outerShdw>
              </a:effectLst>
            </a:endParaRPr>
          </a:p>
        </p:txBody>
      </p:sp>
      <p:sp>
        <p:nvSpPr>
          <p:cNvPr id="177155" name="Rectangle 3"/>
          <p:cNvSpPr>
            <a:spLocks noGrp="1" noChangeArrowheads="1"/>
          </p:cNvSpPr>
          <p:nvPr>
            <p:ph type="body" idx="4294967295"/>
          </p:nvPr>
        </p:nvSpPr>
        <p:spPr>
          <a:xfrm>
            <a:off x="1789113" y="1600200"/>
            <a:ext cx="7354887" cy="4525963"/>
          </a:xfrm>
        </p:spPr>
        <p:txBody>
          <a:bodyPr/>
          <a:lstStyle/>
          <a:p>
            <a:pPr marL="365125" indent="-282575" eaLnBrk="1" hangingPunct="1">
              <a:lnSpc>
                <a:spcPct val="90000"/>
              </a:lnSpc>
            </a:pPr>
            <a:endParaRPr lang="en-US" smtClean="0"/>
          </a:p>
          <a:p>
            <a:pPr marL="365125" indent="-282575" eaLnBrk="1" hangingPunct="1">
              <a:lnSpc>
                <a:spcPct val="90000"/>
              </a:lnSpc>
            </a:pPr>
            <a:r>
              <a:rPr lang="en-US" smtClean="0"/>
              <a:t>Many organisations group their activities by function. </a:t>
            </a:r>
            <a:r>
              <a:rPr lang="en-US" b="1" smtClean="0"/>
              <a:t>Discuss </a:t>
            </a:r>
            <a:r>
              <a:rPr lang="en-US" smtClean="0"/>
              <a:t>other methods an organisation could use to group their activities.</a:t>
            </a:r>
          </a:p>
          <a:p>
            <a:pPr marL="365125" indent="-282575" eaLnBrk="1" hangingPunct="1">
              <a:lnSpc>
                <a:spcPct val="90000"/>
              </a:lnSpc>
              <a:buFontTx/>
              <a:buNone/>
            </a:pPr>
            <a:r>
              <a:rPr lang="en-US" smtClean="0"/>
              <a:t>	(8 marks) 2008</a:t>
            </a:r>
          </a:p>
          <a:p>
            <a:pPr marL="365125" indent="-282575" eaLnBrk="1" hangingPunct="1">
              <a:lnSpc>
                <a:spcPct val="90000"/>
              </a:lnSpc>
            </a:pPr>
            <a:endParaRPr lang="en-GB" smtClean="0"/>
          </a:p>
          <a:p>
            <a:pPr marL="365125" indent="-282575" eaLnBrk="1" hangingPunct="1">
              <a:lnSpc>
                <a:spcPct val="90000"/>
              </a:lnSpc>
            </a:pPr>
            <a:r>
              <a:rPr lang="en-GB" smtClean="0"/>
              <a:t>15 minutes</a:t>
            </a:r>
            <a:endParaRPr lang="en-US" smtClean="0"/>
          </a:p>
        </p:txBody>
      </p:sp>
      <p:pic>
        <p:nvPicPr>
          <p:cNvPr id="177156" name="Picture 5" descr="ANd9GcRk1IUumHZZzZyNKPNikwLgl_RRfPH6BpeZkB8JVwnZRGCXVAh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2850" y="112713"/>
            <a:ext cx="1446213" cy="140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39054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idx="4294967295"/>
          </p:nvPr>
        </p:nvSpPr>
        <p:spPr>
          <a:xfrm>
            <a:off x="1789113" y="274638"/>
            <a:ext cx="7354887" cy="1143000"/>
          </a:xfrm>
        </p:spPr>
        <p:txBody>
          <a:bodyPr>
            <a:normAutofit/>
          </a:bodyPr>
          <a:lstStyle/>
          <a:p>
            <a:pPr eaLnBrk="1" hangingPunct="1">
              <a:defRPr/>
            </a:pPr>
            <a:r>
              <a:rPr lang="en-GB" smtClean="0">
                <a:effectLst>
                  <a:outerShdw blurRad="38100" dist="38100" dir="2700000" algn="tl">
                    <a:srgbClr val="C0C0C0"/>
                  </a:outerShdw>
                </a:effectLst>
              </a:rPr>
              <a:t>Peer marking</a:t>
            </a:r>
            <a:endParaRPr lang="en-US" smtClean="0">
              <a:effectLst>
                <a:outerShdw blurRad="38100" dist="38100" dir="2700000" algn="tl">
                  <a:srgbClr val="C0C0C0"/>
                </a:outerShdw>
              </a:effectLst>
            </a:endParaRPr>
          </a:p>
        </p:txBody>
      </p:sp>
      <p:sp>
        <p:nvSpPr>
          <p:cNvPr id="178179" name="Rectangle 3"/>
          <p:cNvSpPr>
            <a:spLocks noGrp="1" noChangeArrowheads="1"/>
          </p:cNvSpPr>
          <p:nvPr>
            <p:ph type="body" idx="4294967295"/>
          </p:nvPr>
        </p:nvSpPr>
        <p:spPr>
          <a:xfrm>
            <a:off x="1789113" y="1600200"/>
            <a:ext cx="7354887" cy="4525963"/>
          </a:xfrm>
        </p:spPr>
        <p:txBody>
          <a:bodyPr/>
          <a:lstStyle/>
          <a:p>
            <a:pPr marL="365125" indent="-282575" eaLnBrk="1" hangingPunct="1"/>
            <a:r>
              <a:rPr lang="en-GB" smtClean="0"/>
              <a:t>You are going to swap answers.</a:t>
            </a:r>
          </a:p>
          <a:p>
            <a:pPr marL="365125" indent="-282575" eaLnBrk="1" hangingPunct="1"/>
            <a:endParaRPr lang="en-GB" smtClean="0"/>
          </a:p>
          <a:p>
            <a:pPr marL="365125" indent="-282575" eaLnBrk="1" hangingPunct="1"/>
            <a:r>
              <a:rPr lang="en-GB" smtClean="0"/>
              <a:t>Has your partner answered well?</a:t>
            </a:r>
          </a:p>
          <a:p>
            <a:pPr marL="365125" indent="-282575" eaLnBrk="1" hangingPunct="1"/>
            <a:r>
              <a:rPr lang="en-GB" smtClean="0"/>
              <a:t>Does the answer make sense?</a:t>
            </a:r>
          </a:p>
          <a:p>
            <a:pPr marL="365125" indent="-282575" eaLnBrk="1" hangingPunct="1"/>
            <a:r>
              <a:rPr lang="en-GB" smtClean="0"/>
              <a:t>Is it worth a mark?</a:t>
            </a:r>
          </a:p>
          <a:p>
            <a:pPr marL="365125" indent="-282575" eaLnBrk="1" hangingPunct="1"/>
            <a:endParaRPr lang="en-GB" smtClean="0"/>
          </a:p>
          <a:p>
            <a:pPr marL="365125" indent="-282575" eaLnBrk="1" hangingPunct="1"/>
            <a:endParaRPr lang="en-US" smtClean="0"/>
          </a:p>
        </p:txBody>
      </p:sp>
      <p:pic>
        <p:nvPicPr>
          <p:cNvPr id="178180" name="Picture 5" descr="ANd9GcTWeG63iZJfLjQFNGYdG6VhGluu1A8TqmcPWQ3MBcm4zcS21KPPjHZLTq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260350"/>
            <a:ext cx="101917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98645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idx="4294967295"/>
          </p:nvPr>
        </p:nvSpPr>
        <p:spPr>
          <a:xfrm>
            <a:off x="1644650" y="44450"/>
            <a:ext cx="7499350" cy="1143000"/>
          </a:xfrm>
        </p:spPr>
        <p:txBody>
          <a:bodyPr>
            <a:normAutofit/>
          </a:bodyPr>
          <a:lstStyle/>
          <a:p>
            <a:pPr eaLnBrk="1" hangingPunct="1">
              <a:defRPr/>
            </a:pPr>
            <a:r>
              <a:rPr lang="en-GB" smtClean="0">
                <a:effectLst>
                  <a:outerShdw blurRad="38100" dist="38100" dir="2700000" algn="tl">
                    <a:srgbClr val="C0C0C0"/>
                  </a:outerShdw>
                </a:effectLst>
              </a:rPr>
              <a:t>Solution  </a:t>
            </a:r>
            <a:endParaRPr lang="en-US" smtClean="0">
              <a:effectLst>
                <a:outerShdw blurRad="38100" dist="38100" dir="2700000" algn="tl">
                  <a:srgbClr val="C0C0C0"/>
                </a:outerShdw>
              </a:effectLst>
            </a:endParaRPr>
          </a:p>
        </p:txBody>
      </p:sp>
      <p:sp>
        <p:nvSpPr>
          <p:cNvPr id="179203" name="Rectangle 3"/>
          <p:cNvSpPr>
            <a:spLocks noGrp="1" noChangeArrowheads="1"/>
          </p:cNvSpPr>
          <p:nvPr>
            <p:ph type="body" idx="4294967295"/>
          </p:nvPr>
        </p:nvSpPr>
        <p:spPr>
          <a:xfrm>
            <a:off x="1397000" y="1193800"/>
            <a:ext cx="7747000" cy="5449888"/>
          </a:xfrm>
        </p:spPr>
        <p:txBody>
          <a:bodyPr>
            <a:normAutofit lnSpcReduction="10000"/>
          </a:bodyPr>
          <a:lstStyle/>
          <a:p>
            <a:pPr marL="365125" indent="-282575" eaLnBrk="1" hangingPunct="1"/>
            <a:r>
              <a:rPr lang="en-US" sz="2400" smtClean="0"/>
              <a:t>Product/service grouping is when each division will be grouped according to a product or product range, </a:t>
            </a:r>
            <a:r>
              <a:rPr lang="en-US" sz="2400" smtClean="0">
                <a:solidFill>
                  <a:srgbClr val="FF0000"/>
                </a:solidFill>
              </a:rPr>
              <a:t>eg Sky Sports, Sky Movies, Sky Atlantic.</a:t>
            </a:r>
          </a:p>
          <a:p>
            <a:pPr marL="365125" indent="-282575" eaLnBrk="1" hangingPunct="1"/>
            <a:r>
              <a:rPr lang="en-US" sz="2400" smtClean="0"/>
              <a:t>Allows an organisation to be more responsive to changes in that market.</a:t>
            </a:r>
          </a:p>
          <a:p>
            <a:pPr marL="365125" indent="-282575" eaLnBrk="1" hangingPunct="1"/>
            <a:r>
              <a:rPr lang="en-US" sz="2400" smtClean="0"/>
              <a:t>Expertise is developed within each specialised division.</a:t>
            </a:r>
          </a:p>
          <a:p>
            <a:pPr marL="365125" indent="-282575" eaLnBrk="1" hangingPunct="1"/>
            <a:r>
              <a:rPr lang="en-US" sz="2400" smtClean="0"/>
              <a:t>Allows management to identify poorly performing products.</a:t>
            </a:r>
          </a:p>
          <a:p>
            <a:pPr marL="365125" indent="-282575" eaLnBrk="1" hangingPunct="1"/>
            <a:r>
              <a:rPr lang="en-US" sz="2400" smtClean="0"/>
              <a:t>There can be duplication of resources and personnel across groups.</a:t>
            </a:r>
          </a:p>
          <a:p>
            <a:pPr marL="365125" indent="-282575" eaLnBrk="1" hangingPunct="1"/>
            <a:r>
              <a:rPr lang="en-US" sz="2400" smtClean="0"/>
              <a:t>Divisions may find themselves competing against each other.</a:t>
            </a:r>
          </a:p>
        </p:txBody>
      </p:sp>
    </p:spTree>
    <p:extLst>
      <p:ext uri="{BB962C8B-B14F-4D97-AF65-F5344CB8AC3E}">
        <p14:creationId xmlns:p14="http://schemas.microsoft.com/office/powerpoint/2010/main" val="18311856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89113" y="274638"/>
            <a:ext cx="7354887" cy="1143000"/>
          </a:xfrm>
        </p:spPr>
        <p:txBody>
          <a:bodyPr>
            <a:normAutofit/>
          </a:bodyPr>
          <a:lstStyle/>
          <a:p>
            <a:pPr eaLnBrk="1" hangingPunct="1">
              <a:defRPr/>
            </a:pPr>
            <a:r>
              <a:rPr lang="en-GB" smtClean="0">
                <a:effectLst>
                  <a:outerShdw blurRad="38100" dist="38100" dir="2700000" algn="tl">
                    <a:srgbClr val="C0C0C0"/>
                  </a:outerShdw>
                </a:effectLst>
              </a:rPr>
              <a:t>Solution (cont’d)</a:t>
            </a:r>
            <a:endParaRPr lang="en-US" smtClean="0">
              <a:effectLst>
                <a:outerShdw blurRad="38100" dist="38100" dir="2700000" algn="tl">
                  <a:srgbClr val="C0C0C0"/>
                </a:outerShdw>
              </a:effectLst>
            </a:endParaRPr>
          </a:p>
        </p:txBody>
      </p:sp>
      <p:sp>
        <p:nvSpPr>
          <p:cNvPr id="180227" name="Content Placeholder 2"/>
          <p:cNvSpPr>
            <a:spLocks noGrp="1"/>
          </p:cNvSpPr>
          <p:nvPr>
            <p:ph idx="4294967295"/>
          </p:nvPr>
        </p:nvSpPr>
        <p:spPr>
          <a:xfrm>
            <a:off x="1468438" y="1447800"/>
            <a:ext cx="7675562" cy="4800600"/>
          </a:xfrm>
        </p:spPr>
        <p:txBody>
          <a:bodyPr/>
          <a:lstStyle/>
          <a:p>
            <a:pPr marL="365125" indent="-282575" eaLnBrk="1" hangingPunct="1"/>
            <a:r>
              <a:rPr lang="en-US" sz="2800" smtClean="0"/>
              <a:t>Place/territory grouping is when grouping of resources is carried out across a geographical area, eg midlands, Scottish, south-east etc.</a:t>
            </a:r>
          </a:p>
          <a:p>
            <a:pPr marL="365125" indent="-282575" eaLnBrk="1" hangingPunct="1"/>
            <a:r>
              <a:rPr lang="en-US" sz="2800" smtClean="0"/>
              <a:t>Allows for the needs of different areas.</a:t>
            </a:r>
          </a:p>
          <a:p>
            <a:pPr marL="365125" indent="-282575" eaLnBrk="1" hangingPunct="1"/>
            <a:r>
              <a:rPr lang="en-US" sz="2800" smtClean="0"/>
              <a:t>Can become familiar with local customs and cultures.</a:t>
            </a:r>
          </a:p>
          <a:p>
            <a:pPr marL="365125" indent="-282575" eaLnBrk="1" hangingPunct="1"/>
            <a:r>
              <a:rPr lang="en-US" sz="2800" smtClean="0"/>
              <a:t>Expensive with regards to administration and staffing costs.</a:t>
            </a:r>
          </a:p>
          <a:p>
            <a:pPr marL="365125" indent="-282575" eaLnBrk="1" hangingPunct="1"/>
            <a:endParaRPr lang="en-US" sz="2800" smtClean="0"/>
          </a:p>
        </p:txBody>
      </p:sp>
    </p:spTree>
    <p:extLst>
      <p:ext uri="{BB962C8B-B14F-4D97-AF65-F5344CB8AC3E}">
        <p14:creationId xmlns:p14="http://schemas.microsoft.com/office/powerpoint/2010/main" val="32363463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89113" y="274638"/>
            <a:ext cx="7354887" cy="1143000"/>
          </a:xfrm>
        </p:spPr>
        <p:txBody>
          <a:bodyPr>
            <a:normAutofit/>
          </a:bodyPr>
          <a:lstStyle/>
          <a:p>
            <a:pPr eaLnBrk="1" hangingPunct="1">
              <a:defRPr/>
            </a:pPr>
            <a:r>
              <a:rPr lang="en-GB" smtClean="0">
                <a:effectLst>
                  <a:outerShdw blurRad="38100" dist="38100" dir="2700000" algn="tl">
                    <a:srgbClr val="C0C0C0"/>
                  </a:outerShdw>
                </a:effectLst>
              </a:rPr>
              <a:t>Solution (cont’d)</a:t>
            </a:r>
            <a:endParaRPr lang="en-US" smtClean="0">
              <a:effectLst>
                <a:outerShdw blurRad="38100" dist="38100" dir="2700000" algn="tl">
                  <a:srgbClr val="C0C0C0"/>
                </a:outerShdw>
              </a:effectLst>
            </a:endParaRPr>
          </a:p>
        </p:txBody>
      </p:sp>
      <p:sp>
        <p:nvSpPr>
          <p:cNvPr id="181251" name="Content Placeholder 2"/>
          <p:cNvSpPr>
            <a:spLocks noGrp="1"/>
          </p:cNvSpPr>
          <p:nvPr>
            <p:ph idx="4294967295"/>
          </p:nvPr>
        </p:nvSpPr>
        <p:spPr>
          <a:xfrm>
            <a:off x="1468438" y="1196975"/>
            <a:ext cx="7675562" cy="5327650"/>
          </a:xfrm>
        </p:spPr>
        <p:txBody>
          <a:bodyPr/>
          <a:lstStyle/>
          <a:p>
            <a:pPr marL="365125" indent="-282575" eaLnBrk="1" hangingPunct="1"/>
            <a:r>
              <a:rPr lang="en-US" sz="2000" smtClean="0"/>
              <a:t>Technological grouping is when organisations group their activities according to technological process.</a:t>
            </a:r>
          </a:p>
          <a:p>
            <a:pPr marL="365125" indent="-282575" eaLnBrk="1" hangingPunct="1"/>
            <a:r>
              <a:rPr lang="en-US" sz="2000" smtClean="0"/>
              <a:t>Suitable for large organisations with different production processes.</a:t>
            </a:r>
          </a:p>
          <a:p>
            <a:pPr marL="365125" indent="-282575" eaLnBrk="1" hangingPunct="1"/>
            <a:r>
              <a:rPr lang="en-US" sz="2000" smtClean="0"/>
              <a:t>Duplication of resources can occur.</a:t>
            </a:r>
          </a:p>
          <a:p>
            <a:pPr marL="365125" indent="-282575" eaLnBrk="1" hangingPunct="1"/>
            <a:endParaRPr lang="en-US" sz="2000" smtClean="0"/>
          </a:p>
          <a:p>
            <a:pPr marL="365125" indent="-282575" eaLnBrk="1" hangingPunct="1"/>
            <a:r>
              <a:rPr lang="en-US" sz="2000" smtClean="0"/>
              <a:t>Customer grouping is when resources are organised around groups of customers with similar needs.</a:t>
            </a:r>
          </a:p>
          <a:p>
            <a:pPr marL="365125" indent="-282575" eaLnBrk="1" hangingPunct="1"/>
            <a:r>
              <a:rPr lang="en-US" sz="2000" smtClean="0"/>
              <a:t>Allows for services to be tailored to each group of customers or a specific customer.</a:t>
            </a:r>
          </a:p>
          <a:p>
            <a:pPr marL="365125" indent="-282575" eaLnBrk="1" hangingPunct="1"/>
            <a:r>
              <a:rPr lang="en-US" sz="2000" smtClean="0"/>
              <a:t>Builds up customer loyalty due to the personal service they receive.</a:t>
            </a:r>
          </a:p>
          <a:p>
            <a:pPr marL="365125" indent="-282575" eaLnBrk="1" hangingPunct="1"/>
            <a:r>
              <a:rPr lang="en-US" sz="2000" smtClean="0"/>
              <a:t>There can be large staffing costs with this type of grouping.</a:t>
            </a:r>
          </a:p>
          <a:p>
            <a:pPr marL="365125" indent="-282575" eaLnBrk="1" hangingPunct="1"/>
            <a:r>
              <a:rPr lang="en-US" sz="2000" smtClean="0"/>
              <a:t>Duplication of resources in administration, finance, etc.</a:t>
            </a:r>
            <a:endParaRPr lang="en-US" sz="2000" smtClean="0">
              <a:solidFill>
                <a:srgbClr val="FF0000"/>
              </a:solidFill>
            </a:endParaRPr>
          </a:p>
          <a:p>
            <a:pPr marL="365125" indent="-282575" eaLnBrk="1" hangingPunct="1"/>
            <a:endParaRPr lang="en-US" sz="2000" smtClean="0"/>
          </a:p>
        </p:txBody>
      </p:sp>
    </p:spTree>
    <p:extLst>
      <p:ext uri="{BB962C8B-B14F-4D97-AF65-F5344CB8AC3E}">
        <p14:creationId xmlns:p14="http://schemas.microsoft.com/office/powerpoint/2010/main" val="42003611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idx="4294967295"/>
          </p:nvPr>
        </p:nvSpPr>
        <p:spPr>
          <a:xfrm>
            <a:off x="1789113" y="274638"/>
            <a:ext cx="7354887" cy="1143000"/>
          </a:xfrm>
        </p:spPr>
        <p:txBody>
          <a:bodyPr>
            <a:normAutofit/>
          </a:bodyPr>
          <a:lstStyle/>
          <a:p>
            <a:pPr eaLnBrk="1" hangingPunct="1">
              <a:defRPr/>
            </a:pPr>
            <a:r>
              <a:rPr lang="en-GB" smtClean="0">
                <a:effectLst>
                  <a:outerShdw blurRad="38100" dist="38100" dir="2700000" algn="tl">
                    <a:srgbClr val="C0C0C0"/>
                  </a:outerShdw>
                </a:effectLst>
              </a:rPr>
              <a:t>Answer a question</a:t>
            </a:r>
            <a:endParaRPr lang="en-US" smtClean="0">
              <a:effectLst>
                <a:outerShdw blurRad="38100" dist="38100" dir="2700000" algn="tl">
                  <a:srgbClr val="C0C0C0"/>
                </a:outerShdw>
              </a:effectLst>
            </a:endParaRPr>
          </a:p>
        </p:txBody>
      </p:sp>
      <p:sp>
        <p:nvSpPr>
          <p:cNvPr id="197635" name="Rectangle 3"/>
          <p:cNvSpPr>
            <a:spLocks noGrp="1" noChangeArrowheads="1"/>
          </p:cNvSpPr>
          <p:nvPr>
            <p:ph type="body" idx="4294967295"/>
          </p:nvPr>
        </p:nvSpPr>
        <p:spPr>
          <a:xfrm>
            <a:off x="1789113" y="1600200"/>
            <a:ext cx="7354887" cy="4525963"/>
          </a:xfrm>
        </p:spPr>
        <p:txBody>
          <a:bodyPr/>
          <a:lstStyle/>
          <a:p>
            <a:pPr marL="615950" indent="-533400" eaLnBrk="1" hangingPunct="1">
              <a:lnSpc>
                <a:spcPct val="80000"/>
              </a:lnSpc>
            </a:pPr>
            <a:endParaRPr lang="en-GB" sz="2800" smtClean="0"/>
          </a:p>
          <a:p>
            <a:pPr marL="615950" indent="-533400" eaLnBrk="1" hangingPunct="1">
              <a:lnSpc>
                <a:spcPct val="80000"/>
              </a:lnSpc>
              <a:buFont typeface="Gill Sans MT" pitchFamily="34" charset="0"/>
              <a:buNone/>
            </a:pPr>
            <a:r>
              <a:rPr lang="en-GB" sz="2800" smtClean="0">
                <a:solidFill>
                  <a:schemeClr val="accent1"/>
                </a:solidFill>
              </a:rPr>
              <a:t>a)	</a:t>
            </a:r>
            <a:r>
              <a:rPr lang="en-GB" sz="2800" b="1" smtClean="0"/>
              <a:t>Explain</a:t>
            </a:r>
            <a:r>
              <a:rPr lang="en-GB" sz="2800" smtClean="0"/>
              <a:t> the advantages and disadvantages of the entrepreneurial structure.</a:t>
            </a:r>
          </a:p>
          <a:p>
            <a:pPr marL="615950" indent="-533400" eaLnBrk="1" hangingPunct="1">
              <a:lnSpc>
                <a:spcPct val="80000"/>
              </a:lnSpc>
              <a:buFont typeface="Gill Sans MT" pitchFamily="34" charset="0"/>
              <a:buNone/>
            </a:pPr>
            <a:r>
              <a:rPr lang="en-GB" sz="2800" smtClean="0"/>
              <a:t>	(4 marks) 2008</a:t>
            </a:r>
          </a:p>
          <a:p>
            <a:pPr marL="615950" indent="-533400" eaLnBrk="1" hangingPunct="1">
              <a:lnSpc>
                <a:spcPct val="80000"/>
              </a:lnSpc>
              <a:buFont typeface="Gill Sans MT" pitchFamily="34" charset="0"/>
              <a:buNone/>
            </a:pPr>
            <a:endParaRPr lang="en-GB" sz="2800" b="1" smtClean="0"/>
          </a:p>
          <a:p>
            <a:pPr marL="615950" indent="-533400" eaLnBrk="1" hangingPunct="1">
              <a:lnSpc>
                <a:spcPct val="80000"/>
              </a:lnSpc>
              <a:buFont typeface="Gill Sans MT" pitchFamily="34" charset="0"/>
              <a:buNone/>
            </a:pPr>
            <a:r>
              <a:rPr lang="en-GB" sz="2800" smtClean="0">
                <a:solidFill>
                  <a:schemeClr val="accent1"/>
                </a:solidFill>
              </a:rPr>
              <a:t>b)	</a:t>
            </a:r>
            <a:r>
              <a:rPr lang="en-GB" sz="2800" b="1" smtClean="0"/>
              <a:t>Describe</a:t>
            </a:r>
            <a:r>
              <a:rPr lang="en-GB" sz="2800" smtClean="0"/>
              <a:t> the main features of the matrix structure.</a:t>
            </a:r>
          </a:p>
          <a:p>
            <a:pPr marL="615950" indent="-533400" eaLnBrk="1" hangingPunct="1">
              <a:lnSpc>
                <a:spcPct val="80000"/>
              </a:lnSpc>
              <a:buFont typeface="Gill Sans MT" pitchFamily="34" charset="0"/>
              <a:buNone/>
            </a:pPr>
            <a:r>
              <a:rPr lang="en-GB" sz="2800" smtClean="0"/>
              <a:t>	(3 marks) 2010</a:t>
            </a:r>
          </a:p>
          <a:p>
            <a:pPr marL="615950" indent="-533400" eaLnBrk="1" hangingPunct="1">
              <a:lnSpc>
                <a:spcPct val="80000"/>
              </a:lnSpc>
              <a:buFont typeface="Gill Sans MT" pitchFamily="34" charset="0"/>
              <a:buAutoNum type="alphaLcParenR"/>
            </a:pPr>
            <a:endParaRPr lang="en-GB" sz="2800" smtClean="0"/>
          </a:p>
          <a:p>
            <a:pPr marL="615950" indent="-533400" eaLnBrk="1" hangingPunct="1">
              <a:lnSpc>
                <a:spcPct val="80000"/>
              </a:lnSpc>
            </a:pPr>
            <a:r>
              <a:rPr lang="en-GB" sz="2800" smtClean="0"/>
              <a:t>12 minutes</a:t>
            </a:r>
            <a:endParaRPr lang="en-US" sz="2800" smtClean="0"/>
          </a:p>
        </p:txBody>
      </p:sp>
      <p:pic>
        <p:nvPicPr>
          <p:cNvPr id="197636" name="Picture 5" descr="ANd9GcRk1IUumHZZzZyNKPNikwLgl_RRfPH6BpeZkB8JVwnZRGCXVAh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2850" y="112713"/>
            <a:ext cx="1446213" cy="140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02419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idx="4294967295"/>
          </p:nvPr>
        </p:nvSpPr>
        <p:spPr>
          <a:xfrm>
            <a:off x="1789113" y="274638"/>
            <a:ext cx="7354887" cy="1143000"/>
          </a:xfrm>
        </p:spPr>
        <p:txBody>
          <a:bodyPr>
            <a:normAutofit/>
          </a:bodyPr>
          <a:lstStyle/>
          <a:p>
            <a:pPr eaLnBrk="1" hangingPunct="1">
              <a:defRPr/>
            </a:pPr>
            <a:r>
              <a:rPr lang="en-GB" smtClean="0">
                <a:effectLst>
                  <a:outerShdw blurRad="38100" dist="38100" dir="2700000" algn="tl">
                    <a:srgbClr val="C0C0C0"/>
                  </a:outerShdw>
                </a:effectLst>
              </a:rPr>
              <a:t>Self-marking</a:t>
            </a:r>
            <a:endParaRPr lang="en-US" smtClean="0">
              <a:effectLst>
                <a:outerShdw blurRad="38100" dist="38100" dir="2700000" algn="tl">
                  <a:srgbClr val="C0C0C0"/>
                </a:outerShdw>
              </a:effectLst>
            </a:endParaRPr>
          </a:p>
        </p:txBody>
      </p:sp>
      <p:sp>
        <p:nvSpPr>
          <p:cNvPr id="198659" name="Rectangle 3"/>
          <p:cNvSpPr>
            <a:spLocks noGrp="1" noChangeArrowheads="1"/>
          </p:cNvSpPr>
          <p:nvPr>
            <p:ph type="body" idx="4294967295"/>
          </p:nvPr>
        </p:nvSpPr>
        <p:spPr>
          <a:xfrm>
            <a:off x="1789113" y="1600200"/>
            <a:ext cx="7354887" cy="4525963"/>
          </a:xfrm>
        </p:spPr>
        <p:txBody>
          <a:bodyPr/>
          <a:lstStyle/>
          <a:p>
            <a:pPr marL="365125" indent="-282575" eaLnBrk="1" hangingPunct="1"/>
            <a:r>
              <a:rPr lang="en-GB" smtClean="0"/>
              <a:t>You are going answer on your own!</a:t>
            </a:r>
          </a:p>
          <a:p>
            <a:pPr marL="365125" indent="-282575" eaLnBrk="1" hangingPunct="1"/>
            <a:endParaRPr lang="en-GB" smtClean="0"/>
          </a:p>
          <a:p>
            <a:pPr marL="365125" indent="-282575" eaLnBrk="1" hangingPunct="1"/>
            <a:r>
              <a:rPr lang="en-GB" smtClean="0"/>
              <a:t>Have you answered well?</a:t>
            </a:r>
          </a:p>
          <a:p>
            <a:pPr marL="365125" indent="-282575" eaLnBrk="1" hangingPunct="1"/>
            <a:r>
              <a:rPr lang="en-GB" smtClean="0"/>
              <a:t>Does the answer make sense?</a:t>
            </a:r>
          </a:p>
          <a:p>
            <a:pPr marL="365125" indent="-282575" eaLnBrk="1" hangingPunct="1"/>
            <a:r>
              <a:rPr lang="en-GB" smtClean="0"/>
              <a:t>Is it worth a mark?</a:t>
            </a:r>
          </a:p>
          <a:p>
            <a:pPr marL="365125" indent="-282575" eaLnBrk="1" hangingPunct="1"/>
            <a:endParaRPr lang="en-GB" smtClean="0"/>
          </a:p>
          <a:p>
            <a:pPr marL="365125" indent="-282575" eaLnBrk="1" hangingPunct="1"/>
            <a:endParaRPr lang="en-US" smtClean="0"/>
          </a:p>
        </p:txBody>
      </p:sp>
      <p:pic>
        <p:nvPicPr>
          <p:cNvPr id="198660" name="Picture 5" descr="ANd9GcTWeG63iZJfLjQFNGYdG6VhGluu1A8TqmcPWQ3MBcm4zcS21KPPjHZLTq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260350"/>
            <a:ext cx="101917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71104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idx="4294967295"/>
          </p:nvPr>
        </p:nvSpPr>
        <p:spPr>
          <a:xfrm>
            <a:off x="1644650" y="44450"/>
            <a:ext cx="7499350" cy="1143000"/>
          </a:xfrm>
        </p:spPr>
        <p:txBody>
          <a:bodyPr>
            <a:normAutofit/>
          </a:bodyPr>
          <a:lstStyle/>
          <a:p>
            <a:pPr eaLnBrk="1" hangingPunct="1">
              <a:defRPr/>
            </a:pPr>
            <a:r>
              <a:rPr lang="en-GB" smtClean="0">
                <a:effectLst>
                  <a:outerShdw blurRad="38100" dist="38100" dir="2700000" algn="tl">
                    <a:srgbClr val="C0C0C0"/>
                  </a:outerShdw>
                </a:effectLst>
              </a:rPr>
              <a:t>Solution to a)</a:t>
            </a:r>
            <a:endParaRPr lang="en-US" smtClean="0">
              <a:effectLst>
                <a:outerShdw blurRad="38100" dist="38100" dir="2700000" algn="tl">
                  <a:srgbClr val="C0C0C0"/>
                </a:outerShdw>
              </a:effectLst>
            </a:endParaRPr>
          </a:p>
        </p:txBody>
      </p:sp>
      <p:sp>
        <p:nvSpPr>
          <p:cNvPr id="199683" name="Rectangle 3"/>
          <p:cNvSpPr>
            <a:spLocks noGrp="1" noChangeArrowheads="1"/>
          </p:cNvSpPr>
          <p:nvPr>
            <p:ph type="body" idx="4294967295"/>
          </p:nvPr>
        </p:nvSpPr>
        <p:spPr>
          <a:xfrm>
            <a:off x="1397000" y="1168400"/>
            <a:ext cx="7747000" cy="5689600"/>
          </a:xfrm>
        </p:spPr>
        <p:txBody>
          <a:bodyPr/>
          <a:lstStyle/>
          <a:p>
            <a:pPr marL="365125" indent="-282575" eaLnBrk="1" hangingPunct="1">
              <a:buFontTx/>
              <a:buNone/>
            </a:pPr>
            <a:r>
              <a:rPr lang="en-US" sz="2000" b="1" smtClean="0"/>
              <a:t>Advantages</a:t>
            </a:r>
          </a:p>
          <a:p>
            <a:pPr marL="365125" indent="-282575" eaLnBrk="1" hangingPunct="1"/>
            <a:r>
              <a:rPr lang="en-US" sz="2400" smtClean="0"/>
              <a:t>Decisions are made quickly as managers do not consult staff, </a:t>
            </a:r>
            <a:r>
              <a:rPr lang="en-US" sz="2400" smtClean="0">
                <a:solidFill>
                  <a:srgbClr val="FF0000"/>
                </a:solidFill>
              </a:rPr>
              <a:t>who rely on their expertise</a:t>
            </a:r>
            <a:r>
              <a:rPr lang="en-US" sz="2400" smtClean="0"/>
              <a:t>.</a:t>
            </a:r>
          </a:p>
          <a:p>
            <a:pPr marL="365125" indent="-282575" eaLnBrk="1" hangingPunct="1"/>
            <a:r>
              <a:rPr lang="en-US" sz="2400" smtClean="0"/>
              <a:t>Staff know who they are accountable to </a:t>
            </a:r>
            <a:r>
              <a:rPr lang="en-US" sz="2400" smtClean="0">
                <a:solidFill>
                  <a:srgbClr val="FF0000"/>
                </a:solidFill>
              </a:rPr>
              <a:t>as they have only one superior</a:t>
            </a:r>
            <a:r>
              <a:rPr lang="en-US" sz="2400" smtClean="0"/>
              <a:t>.</a:t>
            </a:r>
          </a:p>
          <a:p>
            <a:pPr marL="365125" indent="-282575" eaLnBrk="1" hangingPunct="1"/>
            <a:endParaRPr lang="en-US" sz="2800" b="1" smtClean="0"/>
          </a:p>
          <a:p>
            <a:pPr marL="365125" indent="-282575" eaLnBrk="1" hangingPunct="1">
              <a:buFontTx/>
              <a:buNone/>
            </a:pPr>
            <a:r>
              <a:rPr lang="en-US" sz="2000" b="1" smtClean="0"/>
              <a:t>Disadvantages</a:t>
            </a:r>
          </a:p>
          <a:p>
            <a:pPr marL="365125" indent="-282575" eaLnBrk="1" hangingPunct="1"/>
            <a:r>
              <a:rPr lang="en-US" sz="2400" smtClean="0"/>
              <a:t>Difficult to use in larger businesses </a:t>
            </a:r>
            <a:r>
              <a:rPr lang="en-US" sz="2400" smtClean="0">
                <a:solidFill>
                  <a:srgbClr val="FF0000"/>
                </a:solidFill>
              </a:rPr>
              <a:t>as they have more complex operations.</a:t>
            </a:r>
          </a:p>
          <a:p>
            <a:pPr marL="365125" indent="-282575" eaLnBrk="1" hangingPunct="1"/>
            <a:r>
              <a:rPr lang="en-US" sz="2400" smtClean="0"/>
              <a:t>Top managers carry a heavy workload/burden </a:t>
            </a:r>
            <a:r>
              <a:rPr lang="en-US" sz="2400" smtClean="0">
                <a:solidFill>
                  <a:srgbClr val="FF0000"/>
                </a:solidFill>
              </a:rPr>
              <a:t>as they have to make all the key decisions.</a:t>
            </a:r>
          </a:p>
          <a:p>
            <a:pPr marL="365125" indent="-282575" eaLnBrk="1" hangingPunct="1"/>
            <a:r>
              <a:rPr lang="en-US" sz="2400" smtClean="0"/>
              <a:t>Does not allow for initiative from staff, </a:t>
            </a:r>
            <a:r>
              <a:rPr lang="en-US" sz="2400" smtClean="0">
                <a:solidFill>
                  <a:srgbClr val="FF0000"/>
                </a:solidFill>
              </a:rPr>
              <a:t>which can demotivate talented employees.</a:t>
            </a:r>
          </a:p>
        </p:txBody>
      </p:sp>
    </p:spTree>
    <p:extLst>
      <p:ext uri="{BB962C8B-B14F-4D97-AF65-F5344CB8AC3E}">
        <p14:creationId xmlns:p14="http://schemas.microsoft.com/office/powerpoint/2010/main" val="2903591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idx="4294967295"/>
          </p:nvPr>
        </p:nvSpPr>
        <p:spPr>
          <a:xfrm>
            <a:off x="1644650" y="44450"/>
            <a:ext cx="7499350" cy="1143000"/>
          </a:xfrm>
        </p:spPr>
        <p:txBody>
          <a:bodyPr>
            <a:normAutofit/>
          </a:bodyPr>
          <a:lstStyle/>
          <a:p>
            <a:pPr eaLnBrk="1" hangingPunct="1">
              <a:defRPr/>
            </a:pPr>
            <a:r>
              <a:rPr lang="en-GB" smtClean="0">
                <a:effectLst>
                  <a:outerShdw blurRad="38100" dist="38100" dir="2700000" algn="tl">
                    <a:srgbClr val="C0C0C0"/>
                  </a:outerShdw>
                </a:effectLst>
              </a:rPr>
              <a:t>Solution to b)</a:t>
            </a:r>
            <a:endParaRPr lang="en-US" smtClean="0">
              <a:effectLst>
                <a:outerShdw blurRad="38100" dist="38100" dir="2700000" algn="tl">
                  <a:srgbClr val="C0C0C0"/>
                </a:outerShdw>
              </a:effectLst>
            </a:endParaRPr>
          </a:p>
        </p:txBody>
      </p:sp>
      <p:sp>
        <p:nvSpPr>
          <p:cNvPr id="200707" name="Rectangle 3"/>
          <p:cNvSpPr>
            <a:spLocks noGrp="1" noChangeArrowheads="1"/>
          </p:cNvSpPr>
          <p:nvPr>
            <p:ph type="body" idx="4294967295"/>
          </p:nvPr>
        </p:nvSpPr>
        <p:spPr>
          <a:xfrm>
            <a:off x="1397000" y="1125538"/>
            <a:ext cx="7747000" cy="5616575"/>
          </a:xfrm>
        </p:spPr>
        <p:txBody>
          <a:bodyPr>
            <a:normAutofit lnSpcReduction="10000"/>
          </a:bodyPr>
          <a:lstStyle/>
          <a:p>
            <a:pPr marL="365125" indent="-282575" eaLnBrk="1" hangingPunct="1"/>
            <a:r>
              <a:rPr lang="en-US" sz="2400" smtClean="0"/>
              <a:t>Matrix structures are created for specific projects.</a:t>
            </a:r>
          </a:p>
          <a:p>
            <a:pPr marL="365125" indent="-282575" eaLnBrk="1" hangingPunct="1"/>
            <a:r>
              <a:rPr lang="en-US" sz="2400" smtClean="0"/>
              <a:t>They are made up of specialists from different functional areas, </a:t>
            </a:r>
            <a:r>
              <a:rPr lang="en-US" sz="2400" smtClean="0">
                <a:solidFill>
                  <a:srgbClr val="FF0000"/>
                </a:solidFill>
              </a:rPr>
              <a:t>and offer a good mix of skills and ideas.</a:t>
            </a:r>
          </a:p>
          <a:p>
            <a:pPr marL="365125" indent="-282575" eaLnBrk="1" hangingPunct="1"/>
            <a:r>
              <a:rPr lang="en-US" sz="2400" smtClean="0"/>
              <a:t>They are a a good method of solving complex problems, </a:t>
            </a:r>
            <a:r>
              <a:rPr lang="en-US" sz="2400" smtClean="0">
                <a:solidFill>
                  <a:srgbClr val="FF0000"/>
                </a:solidFill>
              </a:rPr>
              <a:t>having different abilities and disciplines involved.</a:t>
            </a:r>
          </a:p>
          <a:p>
            <a:pPr marL="365125" indent="-282575" eaLnBrk="1" hangingPunct="1"/>
            <a:r>
              <a:rPr lang="en-US" sz="2400" smtClean="0"/>
              <a:t>Each staff member can have two managers: the project manager and their own functional manager. This can cause confusion and conflict </a:t>
            </a:r>
            <a:r>
              <a:rPr lang="en-US" sz="2400" smtClean="0">
                <a:solidFill>
                  <a:srgbClr val="FF0000"/>
                </a:solidFill>
              </a:rPr>
              <a:t>as staff are unsure of their priorities.</a:t>
            </a:r>
          </a:p>
          <a:p>
            <a:pPr marL="365125" indent="-282575" eaLnBrk="1" hangingPunct="1"/>
            <a:r>
              <a:rPr lang="en-GB" sz="2400" smtClean="0"/>
              <a:t>Gives staff increased experience in different situations, </a:t>
            </a:r>
            <a:r>
              <a:rPr lang="en-GB" sz="2400" smtClean="0">
                <a:solidFill>
                  <a:srgbClr val="FF0000"/>
                </a:solidFill>
              </a:rPr>
              <a:t>which improves their skills and potential for promotion (career progression).</a:t>
            </a:r>
            <a:endParaRPr lang="en-US" sz="2400" smtClean="0">
              <a:solidFill>
                <a:srgbClr val="FF0000"/>
              </a:solidFill>
            </a:endParaRPr>
          </a:p>
        </p:txBody>
      </p:sp>
    </p:spTree>
    <p:extLst>
      <p:ext uri="{BB962C8B-B14F-4D97-AF65-F5344CB8AC3E}">
        <p14:creationId xmlns:p14="http://schemas.microsoft.com/office/powerpoint/2010/main" val="4939484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a:xfrm>
            <a:off x="1789113" y="274638"/>
            <a:ext cx="7354887" cy="1143000"/>
          </a:xfrm>
        </p:spPr>
        <p:txBody>
          <a:bodyPr>
            <a:normAutofit fontScale="90000"/>
          </a:bodyPr>
          <a:lstStyle/>
          <a:p>
            <a:pPr eaLnBrk="1" hangingPunct="1">
              <a:defRPr/>
            </a:pPr>
            <a:r>
              <a:rPr lang="en-GB" sz="3700" smtClean="0">
                <a:effectLst>
                  <a:outerShdw blurRad="38100" dist="38100" dir="2700000" algn="tl">
                    <a:srgbClr val="C0C0C0"/>
                  </a:outerShdw>
                </a:effectLst>
              </a:rPr>
              <a:t>Factors affecting organisation structure</a:t>
            </a:r>
          </a:p>
        </p:txBody>
      </p:sp>
      <p:sp>
        <p:nvSpPr>
          <p:cNvPr id="201731" name="Rectangle 3" descr="Rectangle: Click to edit Master text styles&#10;Second level&#10;Third level&#10;Fourth level&#10;Fifth level"/>
          <p:cNvSpPr>
            <a:spLocks noGrp="1" noChangeArrowheads="1"/>
          </p:cNvSpPr>
          <p:nvPr>
            <p:ph idx="4294967295"/>
          </p:nvPr>
        </p:nvSpPr>
        <p:spPr>
          <a:xfrm>
            <a:off x="1789113" y="1600200"/>
            <a:ext cx="7354887" cy="4525963"/>
          </a:xfrm>
        </p:spPr>
        <p:txBody>
          <a:bodyPr/>
          <a:lstStyle/>
          <a:p>
            <a:pPr marL="365125" indent="-282575" eaLnBrk="1" hangingPunct="1"/>
            <a:endParaRPr lang="en-GB" smtClean="0"/>
          </a:p>
          <a:p>
            <a:pPr marL="365125" indent="-282575" eaLnBrk="1" hangingPunct="1"/>
            <a:r>
              <a:rPr lang="en-GB" smtClean="0"/>
              <a:t>Size of organisation</a:t>
            </a:r>
          </a:p>
          <a:p>
            <a:pPr marL="365125" indent="-282575" eaLnBrk="1" hangingPunct="1"/>
            <a:r>
              <a:rPr lang="en-GB" smtClean="0"/>
              <a:t>Technology used</a:t>
            </a:r>
          </a:p>
          <a:p>
            <a:pPr marL="365125" indent="-282575" eaLnBrk="1" hangingPunct="1"/>
            <a:r>
              <a:rPr lang="en-GB" smtClean="0"/>
              <a:t>Market firm operates in</a:t>
            </a:r>
          </a:p>
          <a:p>
            <a:pPr marL="365125" indent="-282575" eaLnBrk="1" hangingPunct="1"/>
            <a:r>
              <a:rPr lang="en-GB" smtClean="0"/>
              <a:t>Staff skills within organisation</a:t>
            </a:r>
          </a:p>
          <a:p>
            <a:pPr marL="365125" indent="-282575" eaLnBrk="1" hangingPunct="1"/>
            <a:r>
              <a:rPr lang="en-GB" smtClean="0"/>
              <a:t>Products/services made or supplied by organisation</a:t>
            </a:r>
          </a:p>
        </p:txBody>
      </p:sp>
      <p:pic>
        <p:nvPicPr>
          <p:cNvPr id="201732" name="Picture 7" descr="ANd9GcS6_8kVf3_77j6no7nMghSGhip6NljAPQ99Xo_9ZYcMPUwalei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5300663"/>
            <a:ext cx="1476375"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1733" name="AutoShape 8"/>
          <p:cNvSpPr>
            <a:spLocks noChangeArrowheads="1"/>
          </p:cNvSpPr>
          <p:nvPr/>
        </p:nvSpPr>
        <p:spPr bwMode="auto">
          <a:xfrm>
            <a:off x="4284663" y="5876925"/>
            <a:ext cx="3024187" cy="504825"/>
          </a:xfrm>
          <a:prstGeom prst="homePlate">
            <a:avLst>
              <a:gd name="adj" fmla="val 149764"/>
            </a:avLst>
          </a:prstGeom>
          <a:solidFill>
            <a:srgbClr val="FFC000"/>
          </a:solidFill>
          <a:ln w="9525">
            <a:solidFill>
              <a:schemeClr val="tx1"/>
            </a:solidFill>
            <a:miter lim="800000"/>
            <a:headEnd/>
            <a:tailEnd/>
          </a:ln>
        </p:spPr>
        <p:txBody>
          <a:bodyPr wrap="none" anchor="ctr"/>
          <a:lstStyle/>
          <a:p>
            <a:pPr algn="ctr" fontAlgn="base">
              <a:spcBef>
                <a:spcPct val="0"/>
              </a:spcBef>
              <a:spcAft>
                <a:spcPct val="0"/>
              </a:spcAft>
            </a:pPr>
            <a:r>
              <a:rPr lang="en-GB" sz="2400" b="1">
                <a:solidFill>
                  <a:prstClr val="black"/>
                </a:solidFill>
                <a:latin typeface="Arial" pitchFamily="34" charset="0"/>
              </a:rPr>
              <a:t>Click for clip</a:t>
            </a:r>
            <a:endParaRPr lang="en-US" sz="2400">
              <a:solidFill>
                <a:prstClr val="black"/>
              </a:solidFill>
              <a:latin typeface="Arial" pitchFamily="34" charset="0"/>
            </a:endParaRPr>
          </a:p>
        </p:txBody>
      </p:sp>
    </p:spTree>
    <p:extLst>
      <p:ext uri="{BB962C8B-B14F-4D97-AF65-F5344CB8AC3E}">
        <p14:creationId xmlns:p14="http://schemas.microsoft.com/office/powerpoint/2010/main" val="2561383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Content Placeholder 2" descr="Rectangle: Click to edit Master text styles&#10;Second level&#10;Third level&#10;Fourth level&#10;Fifth level"/>
          <p:cNvSpPr>
            <a:spLocks noGrp="1"/>
          </p:cNvSpPr>
          <p:nvPr>
            <p:ph idx="4294967295"/>
          </p:nvPr>
        </p:nvSpPr>
        <p:spPr>
          <a:xfrm>
            <a:off x="1043608" y="1556792"/>
            <a:ext cx="7354887" cy="3052936"/>
          </a:xfrm>
        </p:spPr>
        <p:txBody>
          <a:bodyPr>
            <a:normAutofit fontScale="92500" lnSpcReduction="10000"/>
          </a:bodyPr>
          <a:lstStyle/>
          <a:p>
            <a:pPr marL="365125" indent="-282575" eaLnBrk="1" hangingPunct="1"/>
            <a:r>
              <a:rPr lang="en-US" dirty="0" smtClean="0"/>
              <a:t>‘An organisation is the rational co-ordination of the activities of a number of people for the achievement of some common explicit purpose or goal, through the division of </a:t>
            </a:r>
            <a:r>
              <a:rPr lang="en-US" dirty="0" err="1" smtClean="0"/>
              <a:t>labour</a:t>
            </a:r>
            <a:r>
              <a:rPr lang="en-US" dirty="0" smtClean="0"/>
              <a:t> and a hierarchy of authority.’</a:t>
            </a:r>
            <a:endParaRPr lang="en-GB" dirty="0" smtClean="0"/>
          </a:p>
          <a:p>
            <a:pPr marL="365125" indent="-282575" algn="r" eaLnBrk="1" hangingPunct="1">
              <a:buFont typeface="Wingdings" pitchFamily="2" charset="2"/>
              <a:buNone/>
            </a:pPr>
            <a:endParaRPr lang="en-US" i="1" dirty="0" smtClean="0"/>
          </a:p>
          <a:p>
            <a:pPr marL="365125" indent="-282575" algn="r" eaLnBrk="1" hangingPunct="1">
              <a:buFont typeface="Wingdings" pitchFamily="2" charset="2"/>
              <a:buNone/>
            </a:pPr>
            <a:r>
              <a:rPr lang="en-US" i="1" dirty="0" smtClean="0"/>
              <a:t>Edgar Schein</a:t>
            </a:r>
            <a:endParaRPr lang="en-GB" dirty="0" smtClean="0"/>
          </a:p>
          <a:p>
            <a:pPr marL="365125" indent="-282575" eaLnBrk="1" hangingPunct="1"/>
            <a:endParaRPr lang="en-GB" dirty="0" smtClean="0"/>
          </a:p>
        </p:txBody>
      </p:sp>
    </p:spTree>
    <p:extLst>
      <p:ext uri="{BB962C8B-B14F-4D97-AF65-F5344CB8AC3E}">
        <p14:creationId xmlns:p14="http://schemas.microsoft.com/office/powerpoint/2010/main" val="10221914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idx="4294967295"/>
          </p:nvPr>
        </p:nvSpPr>
        <p:spPr>
          <a:xfrm>
            <a:off x="1789113" y="274638"/>
            <a:ext cx="7354887" cy="1143000"/>
          </a:xfrm>
        </p:spPr>
        <p:txBody>
          <a:bodyPr>
            <a:normAutofit/>
          </a:bodyPr>
          <a:lstStyle/>
          <a:p>
            <a:pPr eaLnBrk="1" hangingPunct="1">
              <a:defRPr/>
            </a:pPr>
            <a:r>
              <a:rPr lang="en-GB" smtClean="0">
                <a:effectLst>
                  <a:outerShdw blurRad="38100" dist="38100" dir="2700000" algn="tl">
                    <a:srgbClr val="C0C0C0"/>
                  </a:outerShdw>
                </a:effectLst>
              </a:rPr>
              <a:t>Definitions</a:t>
            </a:r>
          </a:p>
        </p:txBody>
      </p:sp>
      <p:sp>
        <p:nvSpPr>
          <p:cNvPr id="202755" name="Rectangle 3" descr="Rectangle: Click to edit Master text styles&#10;Second level&#10;Third level&#10;Fourth level&#10;Fifth level"/>
          <p:cNvSpPr>
            <a:spLocks noGrp="1" noChangeArrowheads="1"/>
          </p:cNvSpPr>
          <p:nvPr>
            <p:ph idx="4294967295"/>
          </p:nvPr>
        </p:nvSpPr>
        <p:spPr>
          <a:xfrm>
            <a:off x="1720850" y="1428750"/>
            <a:ext cx="7423150" cy="4800600"/>
          </a:xfrm>
        </p:spPr>
        <p:txBody>
          <a:bodyPr>
            <a:normAutofit fontScale="92500"/>
          </a:bodyPr>
          <a:lstStyle/>
          <a:p>
            <a:pPr marL="365125" indent="-282575" eaLnBrk="1" hangingPunct="1"/>
            <a:r>
              <a:rPr lang="en-GB" sz="2800" smtClean="0"/>
              <a:t>Line relationships – exist when a member of staff is in charge of another member of staff.</a:t>
            </a:r>
          </a:p>
          <a:p>
            <a:pPr marL="365125" indent="-282575" eaLnBrk="1" hangingPunct="1"/>
            <a:r>
              <a:rPr lang="en-GB" sz="2800" smtClean="0"/>
              <a:t>Functional relationships - exist with people on the same level of management.</a:t>
            </a:r>
          </a:p>
          <a:p>
            <a:pPr marL="365125" indent="-282575" eaLnBrk="1" hangingPunct="1"/>
            <a:r>
              <a:rPr lang="en-GB" sz="2800" smtClean="0"/>
              <a:t>Staff relationships – exist with people who have skills that support the firm as a whole rather than individual departments.</a:t>
            </a:r>
          </a:p>
          <a:p>
            <a:pPr marL="365125" indent="-282575" eaLnBrk="1" hangingPunct="1"/>
            <a:r>
              <a:rPr lang="en-GB" sz="2800" smtClean="0"/>
              <a:t>Informal relationships – exist as friendships between workers who may have no formal contact in the workplace.</a:t>
            </a:r>
          </a:p>
        </p:txBody>
      </p:sp>
    </p:spTree>
    <p:extLst>
      <p:ext uri="{BB962C8B-B14F-4D97-AF65-F5344CB8AC3E}">
        <p14:creationId xmlns:p14="http://schemas.microsoft.com/office/powerpoint/2010/main" val="33341008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idx="4294967295"/>
          </p:nvPr>
        </p:nvSpPr>
        <p:spPr>
          <a:xfrm>
            <a:off x="1789113" y="274638"/>
            <a:ext cx="7354887" cy="1143000"/>
          </a:xfrm>
        </p:spPr>
        <p:txBody>
          <a:bodyPr>
            <a:normAutofit/>
          </a:bodyPr>
          <a:lstStyle/>
          <a:p>
            <a:pPr eaLnBrk="1" hangingPunct="1">
              <a:defRPr/>
            </a:pPr>
            <a:r>
              <a:rPr lang="en-GB" smtClean="0">
                <a:effectLst>
                  <a:outerShdw blurRad="38100" dist="38100" dir="2700000" algn="tl">
                    <a:srgbClr val="C0C0C0"/>
                  </a:outerShdw>
                </a:effectLst>
                <a:latin typeface="Arial Unicode MS" pitchFamily="34" charset="-128"/>
              </a:rPr>
              <a:t>Delayering</a:t>
            </a:r>
          </a:p>
        </p:txBody>
      </p:sp>
      <p:sp>
        <p:nvSpPr>
          <p:cNvPr id="203779" name="Rectangle 3" descr="Rectangle: Click to edit Master text styles&#10;Second level&#10;Third level&#10;Fourth level&#10;Fifth level"/>
          <p:cNvSpPr>
            <a:spLocks noGrp="1" noChangeArrowheads="1"/>
          </p:cNvSpPr>
          <p:nvPr>
            <p:ph sz="half" idx="4294967295"/>
          </p:nvPr>
        </p:nvSpPr>
        <p:spPr>
          <a:xfrm>
            <a:off x="0" y="1671638"/>
            <a:ext cx="3587750" cy="4397375"/>
          </a:xfrm>
        </p:spPr>
        <p:txBody>
          <a:bodyPr>
            <a:normAutofit lnSpcReduction="10000"/>
          </a:bodyPr>
          <a:lstStyle/>
          <a:p>
            <a:pPr marL="365125" indent="-282575" eaLnBrk="1" hangingPunct="1">
              <a:lnSpc>
                <a:spcPct val="90000"/>
              </a:lnSpc>
              <a:buFontTx/>
              <a:buNone/>
            </a:pPr>
            <a:r>
              <a:rPr lang="en-GB" sz="2800" smtClean="0">
                <a:latin typeface="Arial Unicode MS" pitchFamily="34" charset="-128"/>
              </a:rPr>
              <a:t>What happens?</a:t>
            </a:r>
          </a:p>
          <a:p>
            <a:pPr marL="365125" indent="-282575" eaLnBrk="1" hangingPunct="1">
              <a:lnSpc>
                <a:spcPct val="90000"/>
              </a:lnSpc>
            </a:pPr>
            <a:r>
              <a:rPr lang="en-GB" sz="2800" smtClean="0">
                <a:latin typeface="Arial Unicode MS" pitchFamily="34" charset="-128"/>
              </a:rPr>
              <a:t>Levels of management are reduced (move from tall to flat structure)</a:t>
            </a:r>
          </a:p>
          <a:p>
            <a:pPr marL="365125" indent="-282575" eaLnBrk="1" hangingPunct="1">
              <a:lnSpc>
                <a:spcPct val="90000"/>
              </a:lnSpc>
            </a:pPr>
            <a:r>
              <a:rPr lang="en-GB" sz="2800" smtClean="0">
                <a:latin typeface="Arial Unicode MS" pitchFamily="34" charset="-128"/>
              </a:rPr>
              <a:t>Wider spans of control</a:t>
            </a:r>
          </a:p>
          <a:p>
            <a:pPr marL="365125" indent="-282575" eaLnBrk="1" hangingPunct="1">
              <a:lnSpc>
                <a:spcPct val="90000"/>
              </a:lnSpc>
            </a:pPr>
            <a:r>
              <a:rPr lang="en-GB" sz="2800" smtClean="0">
                <a:latin typeface="Arial Unicode MS" pitchFamily="34" charset="-128"/>
              </a:rPr>
              <a:t>Savings in management wages</a:t>
            </a:r>
          </a:p>
        </p:txBody>
      </p:sp>
      <p:sp>
        <p:nvSpPr>
          <p:cNvPr id="203780" name="Rectangle 4" descr="Rectangle: Click to edit Master text styles&#10;Second level&#10;Third level&#10;Fourth level&#10;Fifth level"/>
          <p:cNvSpPr>
            <a:spLocks noGrp="1" noChangeArrowheads="1"/>
          </p:cNvSpPr>
          <p:nvPr>
            <p:ph sz="half" idx="4294967295"/>
          </p:nvPr>
        </p:nvSpPr>
        <p:spPr>
          <a:xfrm>
            <a:off x="5556250" y="1671638"/>
            <a:ext cx="3587750" cy="4397375"/>
          </a:xfrm>
        </p:spPr>
        <p:txBody>
          <a:bodyPr/>
          <a:lstStyle/>
          <a:p>
            <a:pPr marL="365125" indent="-282575" eaLnBrk="1" hangingPunct="1">
              <a:buFontTx/>
              <a:buNone/>
            </a:pPr>
            <a:r>
              <a:rPr lang="en-GB" sz="2800" smtClean="0">
                <a:latin typeface="Arial Unicode MS" pitchFamily="34" charset="-128"/>
              </a:rPr>
              <a:t>Effect on</a:t>
            </a:r>
          </a:p>
          <a:p>
            <a:pPr marL="365125" indent="-282575" eaLnBrk="1" hangingPunct="1">
              <a:buFontTx/>
              <a:buNone/>
            </a:pPr>
            <a:r>
              <a:rPr lang="en-GB" sz="2800" smtClean="0">
                <a:latin typeface="Arial Unicode MS" pitchFamily="34" charset="-128"/>
              </a:rPr>
              <a:t>organisation chart</a:t>
            </a:r>
          </a:p>
          <a:p>
            <a:pPr marL="365125" indent="-282575" eaLnBrk="1" hangingPunct="1"/>
            <a:r>
              <a:rPr lang="en-GB" sz="2800" smtClean="0">
                <a:latin typeface="Arial Unicode MS" pitchFamily="34" charset="-128"/>
              </a:rPr>
              <a:t>Flatter structure</a:t>
            </a:r>
          </a:p>
          <a:p>
            <a:pPr marL="365125" indent="-282575" eaLnBrk="1" hangingPunct="1"/>
            <a:r>
              <a:rPr lang="en-GB" sz="2800" smtClean="0">
                <a:latin typeface="Arial Unicode MS" pitchFamily="34" charset="-128"/>
              </a:rPr>
              <a:t>Fewer management posts</a:t>
            </a:r>
          </a:p>
          <a:p>
            <a:pPr marL="365125" indent="-282575" eaLnBrk="1" hangingPunct="1"/>
            <a:r>
              <a:rPr lang="en-GB" sz="2800" smtClean="0">
                <a:latin typeface="Arial Unicode MS" pitchFamily="34" charset="-128"/>
              </a:rPr>
              <a:t>Increased worker responsibilities</a:t>
            </a:r>
          </a:p>
        </p:txBody>
      </p:sp>
      <p:pic>
        <p:nvPicPr>
          <p:cNvPr id="203781" name="Picture 5" descr="C:\Program Files\Microsoft Office\Clipart\standard\stddir2\BS02009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3600" y="4921250"/>
            <a:ext cx="1725613"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27166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idx="4294967295"/>
          </p:nvPr>
        </p:nvSpPr>
        <p:spPr>
          <a:xfrm>
            <a:off x="1789113" y="274638"/>
            <a:ext cx="7354887" cy="1143000"/>
          </a:xfrm>
        </p:spPr>
        <p:txBody>
          <a:bodyPr>
            <a:normAutofit/>
          </a:bodyPr>
          <a:lstStyle/>
          <a:p>
            <a:pPr eaLnBrk="1" hangingPunct="1">
              <a:defRPr/>
            </a:pPr>
            <a:r>
              <a:rPr lang="en-GB" smtClean="0">
                <a:effectLst>
                  <a:outerShdw blurRad="38100" dist="38100" dir="2700000" algn="tl">
                    <a:srgbClr val="C0C0C0"/>
                  </a:outerShdw>
                </a:effectLst>
                <a:latin typeface="Arial Unicode MS" pitchFamily="34" charset="-128"/>
              </a:rPr>
              <a:t>Downsizing</a:t>
            </a:r>
          </a:p>
        </p:txBody>
      </p:sp>
      <p:sp>
        <p:nvSpPr>
          <p:cNvPr id="204803" name="Rectangle 3" descr="Rectangle: Click to edit Master text styles&#10;Second level&#10;Third level&#10;Fourth level&#10;Fifth level"/>
          <p:cNvSpPr>
            <a:spLocks noGrp="1" noChangeArrowheads="1"/>
          </p:cNvSpPr>
          <p:nvPr>
            <p:ph sz="half" idx="4294967295"/>
          </p:nvPr>
        </p:nvSpPr>
        <p:spPr>
          <a:xfrm>
            <a:off x="0" y="1671638"/>
            <a:ext cx="3587750" cy="4397375"/>
          </a:xfrm>
        </p:spPr>
        <p:txBody>
          <a:bodyPr/>
          <a:lstStyle/>
          <a:p>
            <a:pPr marL="365125" indent="-282575" eaLnBrk="1" hangingPunct="1">
              <a:buFontTx/>
              <a:buNone/>
            </a:pPr>
            <a:r>
              <a:rPr lang="en-GB" sz="2800" smtClean="0">
                <a:latin typeface="Arial Unicode MS" pitchFamily="34" charset="-128"/>
              </a:rPr>
              <a:t>What happens?</a:t>
            </a:r>
          </a:p>
          <a:p>
            <a:pPr marL="365125" indent="-282575" eaLnBrk="1" hangingPunct="1"/>
            <a:r>
              <a:rPr lang="en-GB" sz="2800" smtClean="0">
                <a:latin typeface="Arial Unicode MS" pitchFamily="34" charset="-128"/>
              </a:rPr>
              <a:t>Staff laid-off</a:t>
            </a:r>
          </a:p>
          <a:p>
            <a:pPr marL="365125" indent="-282575" eaLnBrk="1" hangingPunct="1"/>
            <a:r>
              <a:rPr lang="en-GB" sz="2800" smtClean="0">
                <a:latin typeface="Arial Unicode MS" pitchFamily="34" charset="-128"/>
              </a:rPr>
              <a:t>Wages (labour costs) are reduced</a:t>
            </a:r>
          </a:p>
        </p:txBody>
      </p:sp>
      <p:sp>
        <p:nvSpPr>
          <p:cNvPr id="204804" name="Rectangle 4" descr="Rectangle: Click to edit Master text styles&#10;Second level&#10;Third level&#10;Fourth level&#10;Fifth level"/>
          <p:cNvSpPr>
            <a:spLocks noGrp="1" noChangeArrowheads="1"/>
          </p:cNvSpPr>
          <p:nvPr>
            <p:ph sz="half" idx="4294967295"/>
          </p:nvPr>
        </p:nvSpPr>
        <p:spPr>
          <a:xfrm>
            <a:off x="5556250" y="1671638"/>
            <a:ext cx="3587750" cy="4397375"/>
          </a:xfrm>
        </p:spPr>
        <p:txBody>
          <a:bodyPr/>
          <a:lstStyle/>
          <a:p>
            <a:pPr marL="365125" indent="-282575" eaLnBrk="1" hangingPunct="1">
              <a:buFontTx/>
              <a:buNone/>
            </a:pPr>
            <a:r>
              <a:rPr lang="en-GB" sz="2800" smtClean="0">
                <a:latin typeface="Arial Unicode MS" pitchFamily="34" charset="-128"/>
              </a:rPr>
              <a:t>Effect on</a:t>
            </a:r>
          </a:p>
          <a:p>
            <a:pPr marL="365125" indent="-282575" eaLnBrk="1" hangingPunct="1">
              <a:buFontTx/>
              <a:buNone/>
            </a:pPr>
            <a:r>
              <a:rPr lang="en-GB" sz="2800" smtClean="0">
                <a:latin typeface="Arial Unicode MS" pitchFamily="34" charset="-128"/>
              </a:rPr>
              <a:t>organisation chart</a:t>
            </a:r>
          </a:p>
          <a:p>
            <a:pPr marL="365125" indent="-282575" eaLnBrk="1" hangingPunct="1"/>
            <a:r>
              <a:rPr lang="en-GB" sz="2800" smtClean="0">
                <a:latin typeface="Arial Unicode MS" pitchFamily="34" charset="-128"/>
              </a:rPr>
              <a:t>Greater workload for departments</a:t>
            </a:r>
          </a:p>
          <a:p>
            <a:pPr marL="365125" indent="-282575" eaLnBrk="1" hangingPunct="1"/>
            <a:r>
              <a:rPr lang="en-GB" sz="2800" smtClean="0">
                <a:latin typeface="Arial Unicode MS" pitchFamily="34" charset="-128"/>
              </a:rPr>
              <a:t>Some posts will disappear</a:t>
            </a:r>
          </a:p>
          <a:p>
            <a:pPr marL="365125" indent="-282575" eaLnBrk="1" hangingPunct="1"/>
            <a:r>
              <a:rPr lang="en-GB" sz="2800" smtClean="0">
                <a:latin typeface="Arial Unicode MS" pitchFamily="34" charset="-128"/>
              </a:rPr>
              <a:t>Workers have more duties</a:t>
            </a:r>
          </a:p>
        </p:txBody>
      </p:sp>
      <p:pic>
        <p:nvPicPr>
          <p:cNvPr id="204805" name="Picture 5" descr="C:\Program Files\Microsoft Office\Clipart\standard\stddir1\BD06645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3962400"/>
            <a:ext cx="2590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12407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idx="4294967295"/>
          </p:nvPr>
        </p:nvSpPr>
        <p:spPr>
          <a:xfrm>
            <a:off x="1789113" y="274638"/>
            <a:ext cx="7354887" cy="1143000"/>
          </a:xfrm>
        </p:spPr>
        <p:txBody>
          <a:bodyPr>
            <a:normAutofit/>
          </a:bodyPr>
          <a:lstStyle/>
          <a:p>
            <a:pPr eaLnBrk="1" hangingPunct="1">
              <a:defRPr/>
            </a:pPr>
            <a:r>
              <a:rPr lang="en-GB" smtClean="0">
                <a:effectLst>
                  <a:outerShdw blurRad="38100" dist="38100" dir="2700000" algn="tl">
                    <a:srgbClr val="C0C0C0"/>
                  </a:outerShdw>
                </a:effectLst>
              </a:rPr>
              <a:t>Answer a question</a:t>
            </a:r>
            <a:endParaRPr lang="en-US" smtClean="0">
              <a:effectLst>
                <a:outerShdw blurRad="38100" dist="38100" dir="2700000" algn="tl">
                  <a:srgbClr val="C0C0C0"/>
                </a:outerShdw>
              </a:effectLst>
            </a:endParaRPr>
          </a:p>
        </p:txBody>
      </p:sp>
      <p:sp>
        <p:nvSpPr>
          <p:cNvPr id="205827" name="Rectangle 3"/>
          <p:cNvSpPr>
            <a:spLocks noGrp="1" noChangeArrowheads="1"/>
          </p:cNvSpPr>
          <p:nvPr>
            <p:ph type="body" idx="4294967295"/>
          </p:nvPr>
        </p:nvSpPr>
        <p:spPr>
          <a:xfrm>
            <a:off x="1789113" y="1600200"/>
            <a:ext cx="7354887" cy="4525963"/>
          </a:xfrm>
        </p:spPr>
        <p:txBody>
          <a:bodyPr/>
          <a:lstStyle/>
          <a:p>
            <a:pPr marL="365125" indent="-282575" eaLnBrk="1" hangingPunct="1">
              <a:lnSpc>
                <a:spcPct val="90000"/>
              </a:lnSpc>
            </a:pPr>
            <a:endParaRPr lang="en-GB" b="1" smtClean="0"/>
          </a:p>
          <a:p>
            <a:pPr marL="365125" indent="-282575" eaLnBrk="1" hangingPunct="1">
              <a:lnSpc>
                <a:spcPct val="90000"/>
              </a:lnSpc>
            </a:pPr>
            <a:r>
              <a:rPr lang="en-GB" b="1" smtClean="0"/>
              <a:t>Distinguish</a:t>
            </a:r>
            <a:r>
              <a:rPr lang="en-GB" smtClean="0"/>
              <a:t> between delayering and downsizing.</a:t>
            </a:r>
          </a:p>
          <a:p>
            <a:pPr marL="365125" indent="-282575" eaLnBrk="1" hangingPunct="1">
              <a:lnSpc>
                <a:spcPct val="90000"/>
              </a:lnSpc>
              <a:buFontTx/>
              <a:buNone/>
            </a:pPr>
            <a:r>
              <a:rPr lang="en-GB" smtClean="0"/>
              <a:t>	 (3 marks) 2008</a:t>
            </a:r>
          </a:p>
          <a:p>
            <a:pPr marL="365125" indent="-282575" eaLnBrk="1" hangingPunct="1">
              <a:lnSpc>
                <a:spcPct val="90000"/>
              </a:lnSpc>
            </a:pPr>
            <a:endParaRPr lang="en-GB" smtClean="0"/>
          </a:p>
          <a:p>
            <a:pPr marL="365125" indent="-282575" eaLnBrk="1" hangingPunct="1">
              <a:lnSpc>
                <a:spcPct val="90000"/>
              </a:lnSpc>
            </a:pPr>
            <a:r>
              <a:rPr lang="en-GB" smtClean="0"/>
              <a:t>6 minutes</a:t>
            </a:r>
            <a:endParaRPr lang="en-US" smtClean="0"/>
          </a:p>
        </p:txBody>
      </p:sp>
      <p:pic>
        <p:nvPicPr>
          <p:cNvPr id="205828" name="Picture 5" descr="ANd9GcRk1IUumHZZzZyNKPNikwLgl_RRfPH6BpeZkB8JVwnZRGCXVAh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2850" y="112713"/>
            <a:ext cx="1446213" cy="140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90888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idx="4294967295"/>
          </p:nvPr>
        </p:nvSpPr>
        <p:spPr>
          <a:xfrm>
            <a:off x="1789113" y="274638"/>
            <a:ext cx="7354887" cy="1143000"/>
          </a:xfrm>
        </p:spPr>
        <p:txBody>
          <a:bodyPr>
            <a:normAutofit/>
          </a:bodyPr>
          <a:lstStyle/>
          <a:p>
            <a:pPr eaLnBrk="1" hangingPunct="1">
              <a:defRPr/>
            </a:pPr>
            <a:r>
              <a:rPr lang="en-GB" smtClean="0">
                <a:effectLst>
                  <a:outerShdw blurRad="38100" dist="38100" dir="2700000" algn="tl">
                    <a:srgbClr val="C0C0C0"/>
                  </a:outerShdw>
                </a:effectLst>
              </a:rPr>
              <a:t>Peer marking</a:t>
            </a:r>
            <a:endParaRPr lang="en-US" smtClean="0">
              <a:effectLst>
                <a:outerShdw blurRad="38100" dist="38100" dir="2700000" algn="tl">
                  <a:srgbClr val="C0C0C0"/>
                </a:outerShdw>
              </a:effectLst>
            </a:endParaRPr>
          </a:p>
        </p:txBody>
      </p:sp>
      <p:sp>
        <p:nvSpPr>
          <p:cNvPr id="206851" name="Rectangle 3"/>
          <p:cNvSpPr>
            <a:spLocks noGrp="1" noChangeArrowheads="1"/>
          </p:cNvSpPr>
          <p:nvPr>
            <p:ph type="body" idx="4294967295"/>
          </p:nvPr>
        </p:nvSpPr>
        <p:spPr>
          <a:xfrm>
            <a:off x="1789113" y="1600200"/>
            <a:ext cx="7354887" cy="4525963"/>
          </a:xfrm>
        </p:spPr>
        <p:txBody>
          <a:bodyPr/>
          <a:lstStyle/>
          <a:p>
            <a:pPr marL="365125" indent="-282575" eaLnBrk="1" hangingPunct="1"/>
            <a:r>
              <a:rPr lang="en-GB" smtClean="0"/>
              <a:t>You are going to swap answers.</a:t>
            </a:r>
          </a:p>
          <a:p>
            <a:pPr marL="365125" indent="-282575" eaLnBrk="1" hangingPunct="1"/>
            <a:endParaRPr lang="en-GB" smtClean="0"/>
          </a:p>
          <a:p>
            <a:pPr marL="365125" indent="-282575" eaLnBrk="1" hangingPunct="1"/>
            <a:r>
              <a:rPr lang="en-GB" smtClean="0"/>
              <a:t>Has your partner answered well?</a:t>
            </a:r>
          </a:p>
          <a:p>
            <a:pPr marL="365125" indent="-282575" eaLnBrk="1" hangingPunct="1"/>
            <a:r>
              <a:rPr lang="en-GB" smtClean="0"/>
              <a:t>Does the answer make sense?</a:t>
            </a:r>
          </a:p>
          <a:p>
            <a:pPr marL="365125" indent="-282575" eaLnBrk="1" hangingPunct="1"/>
            <a:r>
              <a:rPr lang="en-GB" smtClean="0"/>
              <a:t>Is it worth a mark?</a:t>
            </a:r>
          </a:p>
          <a:p>
            <a:pPr marL="365125" indent="-282575" eaLnBrk="1" hangingPunct="1"/>
            <a:endParaRPr lang="en-GB" smtClean="0"/>
          </a:p>
          <a:p>
            <a:pPr marL="365125" indent="-282575" eaLnBrk="1" hangingPunct="1"/>
            <a:endParaRPr lang="en-US" smtClean="0"/>
          </a:p>
        </p:txBody>
      </p:sp>
      <p:pic>
        <p:nvPicPr>
          <p:cNvPr id="206852" name="Picture 5" descr="ANd9GcTWeG63iZJfLjQFNGYdG6VhGluu1A8TqmcPWQ3MBcm4zcS21KPPjHZLTq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260350"/>
            <a:ext cx="101917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09861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idx="4294967295"/>
          </p:nvPr>
        </p:nvSpPr>
        <p:spPr>
          <a:xfrm>
            <a:off x="1644650" y="44450"/>
            <a:ext cx="7499350" cy="1143000"/>
          </a:xfrm>
        </p:spPr>
        <p:txBody>
          <a:bodyPr>
            <a:normAutofit/>
          </a:bodyPr>
          <a:lstStyle/>
          <a:p>
            <a:pPr eaLnBrk="1" hangingPunct="1">
              <a:defRPr/>
            </a:pPr>
            <a:r>
              <a:rPr lang="en-GB" smtClean="0">
                <a:effectLst>
                  <a:outerShdw blurRad="38100" dist="38100" dir="2700000" algn="tl">
                    <a:srgbClr val="C0C0C0"/>
                  </a:outerShdw>
                </a:effectLst>
              </a:rPr>
              <a:t>Solution  </a:t>
            </a:r>
            <a:endParaRPr lang="en-US" smtClean="0">
              <a:effectLst>
                <a:outerShdw blurRad="38100" dist="38100" dir="2700000" algn="tl">
                  <a:srgbClr val="C0C0C0"/>
                </a:outerShdw>
              </a:effectLst>
            </a:endParaRPr>
          </a:p>
        </p:txBody>
      </p:sp>
      <p:sp>
        <p:nvSpPr>
          <p:cNvPr id="207875" name="Rectangle 3"/>
          <p:cNvSpPr>
            <a:spLocks noGrp="1" noChangeArrowheads="1"/>
          </p:cNvSpPr>
          <p:nvPr>
            <p:ph type="body" idx="4294967295"/>
          </p:nvPr>
        </p:nvSpPr>
        <p:spPr>
          <a:xfrm>
            <a:off x="1397000" y="1143000"/>
            <a:ext cx="7747000" cy="5949950"/>
          </a:xfrm>
        </p:spPr>
        <p:txBody>
          <a:bodyPr/>
          <a:lstStyle/>
          <a:p>
            <a:pPr marL="365125" indent="-282575" eaLnBrk="1" hangingPunct="1"/>
            <a:r>
              <a:rPr lang="en-US" sz="2200" smtClean="0"/>
              <a:t>Delayering involves removing a whole level of management to flatten an organisation’s structure.</a:t>
            </a:r>
          </a:p>
          <a:p>
            <a:pPr marL="365125" indent="-282575" eaLnBrk="1" hangingPunct="1"/>
            <a:r>
              <a:rPr lang="en-US" sz="2200" smtClean="0"/>
              <a:t>Downsizing involves closing specific areas of the organisation to cut costs.</a:t>
            </a:r>
          </a:p>
          <a:p>
            <a:pPr marL="365125" indent="-282575" eaLnBrk="1" hangingPunct="1"/>
            <a:r>
              <a:rPr lang="en-US" sz="2200" smtClean="0"/>
              <a:t>Communication – </a:t>
            </a:r>
            <a:r>
              <a:rPr lang="en-US" sz="2200" smtClean="0">
                <a:solidFill>
                  <a:srgbClr val="FF0000"/>
                </a:solidFill>
              </a:rPr>
              <a:t>Delayering will quicken communication between management levels. Downsizing may not, as it closes certain departments and does not affect management structures.</a:t>
            </a:r>
          </a:p>
          <a:p>
            <a:pPr marL="365125" indent="-282575" eaLnBrk="1" hangingPunct="1"/>
            <a:r>
              <a:rPr lang="en-US" sz="2200" smtClean="0"/>
              <a:t>Efficiency – </a:t>
            </a:r>
            <a:r>
              <a:rPr lang="en-US" sz="2200" smtClean="0">
                <a:solidFill>
                  <a:srgbClr val="FF0000"/>
                </a:solidFill>
              </a:rPr>
              <a:t>Delayering may be viewed as more efficient by removing levels of management, but downsizing may affect productivity and efficiency as staff are not replaced</a:t>
            </a:r>
            <a:r>
              <a:rPr lang="en-US" sz="2200" smtClean="0"/>
              <a:t>.</a:t>
            </a:r>
          </a:p>
          <a:p>
            <a:pPr marL="365125" indent="-282575" eaLnBrk="1" hangingPunct="1"/>
            <a:r>
              <a:rPr lang="en-US" sz="2200" smtClean="0"/>
              <a:t>Cost – </a:t>
            </a:r>
            <a:r>
              <a:rPr lang="en-US" sz="2200" smtClean="0">
                <a:solidFill>
                  <a:srgbClr val="FF0000"/>
                </a:solidFill>
              </a:rPr>
              <a:t>Delayering reduces costs through fewer promotions, saving on salaries, whereas downsizing saves costs by making employees redundant</a:t>
            </a:r>
            <a:r>
              <a:rPr lang="en-US" sz="2200" smtClean="0"/>
              <a:t>.</a:t>
            </a:r>
          </a:p>
          <a:p>
            <a:pPr marL="365125" indent="-282575" eaLnBrk="1" hangingPunct="1"/>
            <a:endParaRPr lang="en-US" sz="2400" smtClean="0"/>
          </a:p>
        </p:txBody>
      </p:sp>
    </p:spTree>
    <p:extLst>
      <p:ext uri="{BB962C8B-B14F-4D97-AF65-F5344CB8AC3E}">
        <p14:creationId xmlns:p14="http://schemas.microsoft.com/office/powerpoint/2010/main" val="33104003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2"/>
          <p:cNvSpPr>
            <a:spLocks noGrp="1" noChangeArrowheads="1"/>
          </p:cNvSpPr>
          <p:nvPr>
            <p:ph type="title" idx="4294967295"/>
          </p:nvPr>
        </p:nvSpPr>
        <p:spPr>
          <a:xfrm>
            <a:off x="1789113" y="274638"/>
            <a:ext cx="7354887" cy="1143000"/>
          </a:xfrm>
        </p:spPr>
        <p:txBody>
          <a:bodyPr>
            <a:normAutofit/>
          </a:bodyPr>
          <a:lstStyle/>
          <a:p>
            <a:pPr eaLnBrk="1" hangingPunct="1">
              <a:defRPr/>
            </a:pPr>
            <a:r>
              <a:rPr lang="en-GB" smtClean="0">
                <a:effectLst>
                  <a:outerShdw blurRad="38100" dist="38100" dir="2700000" algn="tl">
                    <a:srgbClr val="C0C0C0"/>
                  </a:outerShdw>
                </a:effectLst>
              </a:rPr>
              <a:t>What is culture?</a:t>
            </a:r>
          </a:p>
        </p:txBody>
      </p:sp>
      <p:sp>
        <p:nvSpPr>
          <p:cNvPr id="60419" name="Rectangle 3" descr="Rectangle: Click to edit Master text styles&#10;Second level&#10;Third level&#10;Fourth level&#10;Fifth level"/>
          <p:cNvSpPr>
            <a:spLocks noGrp="1" noChangeArrowheads="1"/>
          </p:cNvSpPr>
          <p:nvPr>
            <p:ph idx="4294967295"/>
          </p:nvPr>
        </p:nvSpPr>
        <p:spPr>
          <a:xfrm>
            <a:off x="1789113" y="1600200"/>
            <a:ext cx="7354887" cy="4525963"/>
          </a:xfrm>
        </p:spPr>
        <p:txBody>
          <a:bodyPr/>
          <a:lstStyle/>
          <a:p>
            <a:pPr marL="365125" indent="-282575" eaLnBrk="1" hangingPunct="1"/>
            <a:r>
              <a:rPr lang="en-GB" smtClean="0"/>
              <a:t>Define what you think culture means.</a:t>
            </a:r>
          </a:p>
          <a:p>
            <a:pPr marL="365125" indent="-282575" eaLnBrk="1" hangingPunct="1"/>
            <a:endParaRPr lang="en-GB" smtClean="0"/>
          </a:p>
          <a:p>
            <a:pPr marL="365125" indent="-282575" eaLnBrk="1" hangingPunct="1"/>
            <a:r>
              <a:rPr lang="en-GB" smtClean="0"/>
              <a:t>Identify three cultures you know.</a:t>
            </a:r>
          </a:p>
          <a:p>
            <a:pPr marL="365125" indent="-282575" eaLnBrk="1" hangingPunct="1"/>
            <a:endParaRPr lang="en-GB" smtClean="0"/>
          </a:p>
          <a:p>
            <a:pPr marL="365125" indent="-282575" eaLnBrk="1" hangingPunct="1"/>
            <a:r>
              <a:rPr lang="en-GB" smtClean="0"/>
              <a:t>Give evidence that they exist.</a:t>
            </a:r>
          </a:p>
        </p:txBody>
      </p:sp>
      <p:pic>
        <p:nvPicPr>
          <p:cNvPr id="208900" name="Picture 7" descr="ANd9GcS6_8kVf3_77j6no7nMghSGhip6NljAPQ99Xo_9ZYcMPUwalei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5300663"/>
            <a:ext cx="1476375"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901" name="AutoShape 8"/>
          <p:cNvSpPr>
            <a:spLocks noChangeArrowheads="1"/>
          </p:cNvSpPr>
          <p:nvPr/>
        </p:nvSpPr>
        <p:spPr bwMode="auto">
          <a:xfrm>
            <a:off x="4284663" y="5876925"/>
            <a:ext cx="3024187" cy="504825"/>
          </a:xfrm>
          <a:prstGeom prst="homePlate">
            <a:avLst>
              <a:gd name="adj" fmla="val 149764"/>
            </a:avLst>
          </a:prstGeom>
          <a:solidFill>
            <a:srgbClr val="FFC000"/>
          </a:solidFill>
          <a:ln w="9525">
            <a:solidFill>
              <a:schemeClr val="tx1"/>
            </a:solidFill>
            <a:miter lim="800000"/>
            <a:headEnd/>
            <a:tailEnd/>
          </a:ln>
        </p:spPr>
        <p:txBody>
          <a:bodyPr wrap="none" anchor="ctr"/>
          <a:lstStyle/>
          <a:p>
            <a:pPr algn="ctr" fontAlgn="base">
              <a:spcBef>
                <a:spcPct val="0"/>
              </a:spcBef>
              <a:spcAft>
                <a:spcPct val="0"/>
              </a:spcAft>
            </a:pPr>
            <a:r>
              <a:rPr lang="en-GB" sz="2400" b="1">
                <a:solidFill>
                  <a:prstClr val="black"/>
                </a:solidFill>
                <a:latin typeface="Arial" pitchFamily="34" charset="0"/>
              </a:rPr>
              <a:t>Click for clip</a:t>
            </a:r>
            <a:endParaRPr lang="en-US" sz="2400">
              <a:solidFill>
                <a:prstClr val="black"/>
              </a:solidFill>
              <a:latin typeface="Arial" pitchFamily="34" charset="0"/>
            </a:endParaRPr>
          </a:p>
        </p:txBody>
      </p:sp>
    </p:spTree>
    <p:extLst>
      <p:ext uri="{BB962C8B-B14F-4D97-AF65-F5344CB8AC3E}">
        <p14:creationId xmlns:p14="http://schemas.microsoft.com/office/powerpoint/2010/main" val="7193318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dissolve">
                                      <p:cBhvr>
                                        <p:cTn id="7" dur="500"/>
                                        <p:tgtEl>
                                          <p:spTgt spid="604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0419">
                                            <p:txEl>
                                              <p:pRg st="2" end="2"/>
                                            </p:txEl>
                                          </p:spTgt>
                                        </p:tgtEl>
                                        <p:attrNameLst>
                                          <p:attrName>style.visibility</p:attrName>
                                        </p:attrNameLst>
                                      </p:cBhvr>
                                      <p:to>
                                        <p:strVal val="visible"/>
                                      </p:to>
                                    </p:set>
                                    <p:animEffect transition="in" filter="dissolve">
                                      <p:cBhvr>
                                        <p:cTn id="12" dur="500"/>
                                        <p:tgtEl>
                                          <p:spTgt spid="6041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0419">
                                            <p:txEl>
                                              <p:pRg st="4" end="4"/>
                                            </p:txEl>
                                          </p:spTgt>
                                        </p:tgtEl>
                                        <p:attrNameLst>
                                          <p:attrName>style.visibility</p:attrName>
                                        </p:attrNameLst>
                                      </p:cBhvr>
                                      <p:to>
                                        <p:strVal val="visible"/>
                                      </p:to>
                                    </p:set>
                                    <p:animEffect transition="in" filter="dissolve">
                                      <p:cBhvr>
                                        <p:cTn id="17" dur="500"/>
                                        <p:tgtEl>
                                          <p:spTgt spid="604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idx="4294967295"/>
          </p:nvPr>
        </p:nvSpPr>
        <p:spPr>
          <a:xfrm>
            <a:off x="1789113" y="274638"/>
            <a:ext cx="7354887" cy="1143000"/>
          </a:xfrm>
        </p:spPr>
        <p:txBody>
          <a:bodyPr>
            <a:normAutofit/>
          </a:bodyPr>
          <a:lstStyle/>
          <a:p>
            <a:pPr eaLnBrk="1" hangingPunct="1">
              <a:defRPr/>
            </a:pPr>
            <a:r>
              <a:rPr lang="en-GB" smtClean="0">
                <a:effectLst>
                  <a:outerShdw blurRad="38100" dist="38100" dir="2700000" algn="tl">
                    <a:srgbClr val="C0C0C0"/>
                  </a:outerShdw>
                </a:effectLst>
              </a:rPr>
              <a:t>Culture definitions</a:t>
            </a:r>
          </a:p>
        </p:txBody>
      </p:sp>
      <p:sp>
        <p:nvSpPr>
          <p:cNvPr id="209923" name="Rectangle 3" descr="Rectangle: Click to edit Master text styles&#10;Second level&#10;Third level&#10;Fourth level&#10;Fifth level"/>
          <p:cNvSpPr>
            <a:spLocks noGrp="1" noChangeArrowheads="1"/>
          </p:cNvSpPr>
          <p:nvPr>
            <p:ph sz="half" idx="4294967295"/>
          </p:nvPr>
        </p:nvSpPr>
        <p:spPr>
          <a:xfrm>
            <a:off x="0" y="1905000"/>
            <a:ext cx="3811588" cy="2687638"/>
          </a:xfrm>
        </p:spPr>
        <p:txBody>
          <a:bodyPr/>
          <a:lstStyle/>
          <a:p>
            <a:pPr marL="365125" indent="-282575" eaLnBrk="1" hangingPunct="1"/>
            <a:r>
              <a:rPr lang="en-GB" smtClean="0"/>
              <a:t>Way of life</a:t>
            </a:r>
          </a:p>
          <a:p>
            <a:pPr marL="365125" indent="-282575" eaLnBrk="1" hangingPunct="1"/>
            <a:r>
              <a:rPr lang="en-GB" smtClean="0"/>
              <a:t>Traditions</a:t>
            </a:r>
          </a:p>
          <a:p>
            <a:pPr marL="365125" indent="-282575" eaLnBrk="1" hangingPunct="1"/>
            <a:r>
              <a:rPr lang="en-GB" smtClean="0"/>
              <a:t>Customs</a:t>
            </a:r>
          </a:p>
          <a:p>
            <a:pPr marL="365125" indent="-282575" eaLnBrk="1" hangingPunct="1"/>
            <a:r>
              <a:rPr lang="en-GB" smtClean="0"/>
              <a:t>Norms</a:t>
            </a:r>
          </a:p>
          <a:p>
            <a:pPr marL="365125" indent="-282575" eaLnBrk="1" hangingPunct="1"/>
            <a:endParaRPr lang="en-GB" smtClean="0"/>
          </a:p>
        </p:txBody>
      </p:sp>
      <p:sp>
        <p:nvSpPr>
          <p:cNvPr id="209924" name="Rectangle 4" descr="Rectangle: Click to edit Master text styles&#10;Second level&#10;Third level&#10;Fourth level&#10;Fifth level"/>
          <p:cNvSpPr>
            <a:spLocks noGrp="1" noChangeArrowheads="1"/>
          </p:cNvSpPr>
          <p:nvPr>
            <p:ph sz="half" idx="4294967295"/>
          </p:nvPr>
        </p:nvSpPr>
        <p:spPr>
          <a:xfrm>
            <a:off x="5405438" y="2032000"/>
            <a:ext cx="3738562" cy="2849563"/>
          </a:xfrm>
        </p:spPr>
        <p:txBody>
          <a:bodyPr/>
          <a:lstStyle/>
          <a:p>
            <a:pPr marL="365125" indent="-282575" eaLnBrk="1" hangingPunct="1"/>
            <a:r>
              <a:rPr lang="en-GB" smtClean="0"/>
              <a:t>Ethos</a:t>
            </a:r>
          </a:p>
          <a:p>
            <a:pPr marL="365125" indent="-282575" eaLnBrk="1" hangingPunct="1"/>
            <a:r>
              <a:rPr lang="en-GB" smtClean="0"/>
              <a:t>Ambience</a:t>
            </a:r>
          </a:p>
          <a:p>
            <a:pPr marL="365125" indent="-282575" eaLnBrk="1" hangingPunct="1"/>
            <a:r>
              <a:rPr lang="en-GB" smtClean="0"/>
              <a:t>Atmosphere</a:t>
            </a:r>
          </a:p>
          <a:p>
            <a:pPr marL="365125" indent="-282575" eaLnBrk="1" hangingPunct="1"/>
            <a:endParaRPr lang="en-GB" smtClean="0"/>
          </a:p>
        </p:txBody>
      </p:sp>
      <p:sp>
        <p:nvSpPr>
          <p:cNvPr id="61446" name="Text Box 6"/>
          <p:cNvSpPr txBox="1">
            <a:spLocks noChangeArrowheads="1"/>
          </p:cNvSpPr>
          <p:nvPr/>
        </p:nvSpPr>
        <p:spPr bwMode="auto">
          <a:xfrm>
            <a:off x="1476375" y="4429125"/>
            <a:ext cx="7286625" cy="203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lnSpc>
                <a:spcPct val="90000"/>
              </a:lnSpc>
              <a:spcBef>
                <a:spcPct val="20000"/>
              </a:spcBef>
              <a:spcAft>
                <a:spcPct val="0"/>
              </a:spcAft>
              <a:buClr>
                <a:prstClr val="black"/>
              </a:buClr>
              <a:buSzPct val="75000"/>
              <a:buFont typeface="Wingdings" pitchFamily="2" charset="2"/>
              <a:buNone/>
            </a:pPr>
            <a:r>
              <a:rPr lang="en-GB" sz="2600">
                <a:solidFill>
                  <a:prstClr val="black"/>
                </a:solidFill>
              </a:rPr>
              <a:t>Culture is: ‘the way things are done around here’</a:t>
            </a:r>
          </a:p>
          <a:p>
            <a:pPr fontAlgn="base">
              <a:lnSpc>
                <a:spcPct val="90000"/>
              </a:lnSpc>
              <a:spcBef>
                <a:spcPct val="20000"/>
              </a:spcBef>
              <a:spcAft>
                <a:spcPct val="0"/>
              </a:spcAft>
              <a:buClr>
                <a:prstClr val="black"/>
              </a:buClr>
              <a:buSzPct val="75000"/>
              <a:buFont typeface="Wingdings" pitchFamily="2" charset="2"/>
              <a:buNone/>
            </a:pPr>
            <a:r>
              <a:rPr lang="en-GB" sz="2600">
                <a:solidFill>
                  <a:prstClr val="black"/>
                </a:solidFill>
              </a:rPr>
              <a:t>or</a:t>
            </a:r>
          </a:p>
          <a:p>
            <a:pPr fontAlgn="base">
              <a:lnSpc>
                <a:spcPct val="90000"/>
              </a:lnSpc>
              <a:spcBef>
                <a:spcPct val="20000"/>
              </a:spcBef>
              <a:spcAft>
                <a:spcPct val="0"/>
              </a:spcAft>
              <a:buClr>
                <a:prstClr val="black"/>
              </a:buClr>
              <a:buSzPct val="75000"/>
              <a:buFont typeface="Wingdings" pitchFamily="2" charset="2"/>
              <a:buNone/>
            </a:pPr>
            <a:r>
              <a:rPr lang="en-GB" sz="2600">
                <a:solidFill>
                  <a:prstClr val="black"/>
                </a:solidFill>
              </a:rPr>
              <a:t>‘the (often unwritten) code affecting attitudes, decision-making and management style’.</a:t>
            </a:r>
          </a:p>
        </p:txBody>
      </p:sp>
    </p:spTree>
    <p:extLst>
      <p:ext uri="{BB962C8B-B14F-4D97-AF65-F5344CB8AC3E}">
        <p14:creationId xmlns:p14="http://schemas.microsoft.com/office/powerpoint/2010/main" val="24401016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446">
                                            <p:txEl>
                                              <p:pRg st="0" end="0"/>
                                            </p:txEl>
                                          </p:spTgt>
                                        </p:tgtEl>
                                        <p:attrNameLst>
                                          <p:attrName>style.visibility</p:attrName>
                                        </p:attrNameLst>
                                      </p:cBhvr>
                                      <p:to>
                                        <p:strVal val="visible"/>
                                      </p:to>
                                    </p:set>
                                    <p:animEffect transition="in" filter="dissolve">
                                      <p:cBhvr>
                                        <p:cTn id="7" dur="500"/>
                                        <p:tgtEl>
                                          <p:spTgt spid="614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446">
                                            <p:txEl>
                                              <p:pRg st="1" end="1"/>
                                            </p:txEl>
                                          </p:spTgt>
                                        </p:tgtEl>
                                        <p:attrNameLst>
                                          <p:attrName>style.visibility</p:attrName>
                                        </p:attrNameLst>
                                      </p:cBhvr>
                                      <p:to>
                                        <p:strVal val="visible"/>
                                      </p:to>
                                    </p:set>
                                    <p:animEffect transition="in" filter="dissolve">
                                      <p:cBhvr>
                                        <p:cTn id="12" dur="500"/>
                                        <p:tgtEl>
                                          <p:spTgt spid="6144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1446">
                                            <p:txEl>
                                              <p:pRg st="2" end="2"/>
                                            </p:txEl>
                                          </p:spTgt>
                                        </p:tgtEl>
                                        <p:attrNameLst>
                                          <p:attrName>style.visibility</p:attrName>
                                        </p:attrNameLst>
                                      </p:cBhvr>
                                      <p:to>
                                        <p:strVal val="visible"/>
                                      </p:to>
                                    </p:set>
                                    <p:animEffect transition="in" filter="dissolve">
                                      <p:cBhvr>
                                        <p:cTn id="17" dur="500"/>
                                        <p:tgtEl>
                                          <p:spTgt spid="6144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6"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1026"/>
          <p:cNvSpPr>
            <a:spLocks noGrp="1" noChangeArrowheads="1"/>
          </p:cNvSpPr>
          <p:nvPr>
            <p:ph type="title" idx="4294967295"/>
          </p:nvPr>
        </p:nvSpPr>
        <p:spPr>
          <a:xfrm>
            <a:off x="1789113" y="274638"/>
            <a:ext cx="7354887" cy="1143000"/>
          </a:xfrm>
        </p:spPr>
        <p:txBody>
          <a:bodyPr>
            <a:normAutofit/>
          </a:bodyPr>
          <a:lstStyle/>
          <a:p>
            <a:pPr eaLnBrk="1" hangingPunct="1">
              <a:defRPr/>
            </a:pPr>
            <a:r>
              <a:rPr lang="en-GB" smtClean="0">
                <a:effectLst>
                  <a:outerShdw blurRad="38100" dist="38100" dir="2700000" algn="tl">
                    <a:srgbClr val="C0C0C0"/>
                  </a:outerShdw>
                </a:effectLst>
              </a:rPr>
              <a:t>Culture definition</a:t>
            </a:r>
          </a:p>
        </p:txBody>
      </p:sp>
      <p:sp>
        <p:nvSpPr>
          <p:cNvPr id="210947" name="Rectangle 1027" descr="Rectangle: Click to edit Master text styles&#10;Second level&#10;Third level&#10;Fourth level&#10;Fifth level"/>
          <p:cNvSpPr>
            <a:spLocks noGrp="1" noChangeArrowheads="1"/>
          </p:cNvSpPr>
          <p:nvPr>
            <p:ph idx="4294967295"/>
          </p:nvPr>
        </p:nvSpPr>
        <p:spPr>
          <a:xfrm>
            <a:off x="1073150" y="2552700"/>
            <a:ext cx="8070850" cy="3948113"/>
          </a:xfrm>
        </p:spPr>
        <p:txBody>
          <a:bodyPr/>
          <a:lstStyle/>
          <a:p>
            <a:pPr marL="365125" indent="-3175" eaLnBrk="1" hangingPunct="1">
              <a:buFontTx/>
              <a:buNone/>
            </a:pPr>
            <a:r>
              <a:rPr lang="en-GB" smtClean="0"/>
              <a:t>The values, beliefs and norms relating to the organisation that are shared by all staff.</a:t>
            </a:r>
          </a:p>
          <a:p>
            <a:pPr marL="365125" indent="-3175" eaLnBrk="1" hangingPunct="1">
              <a:buFontTx/>
              <a:buNone/>
            </a:pPr>
            <a:endParaRPr lang="en-GB" smtClean="0"/>
          </a:p>
          <a:p>
            <a:pPr marL="365125" indent="-3175" eaLnBrk="1" hangingPunct="1">
              <a:buFontTx/>
              <a:buNone/>
            </a:pPr>
            <a:endParaRPr lang="en-GB" smtClean="0"/>
          </a:p>
          <a:p>
            <a:pPr marL="365125" indent="-3175" eaLnBrk="1" hangingPunct="1">
              <a:buFontTx/>
              <a:buNone/>
            </a:pPr>
            <a:r>
              <a:rPr lang="en-GB" i="1" smtClean="0"/>
              <a:t>Another video on Google!</a:t>
            </a:r>
          </a:p>
        </p:txBody>
      </p:sp>
      <p:pic>
        <p:nvPicPr>
          <p:cNvPr id="210948" name="Picture 7" descr="ANd9GcS6_8kVf3_77j6no7nMghSGhip6NljAPQ99Xo_9ZYcMPUwalei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5300663"/>
            <a:ext cx="1476375"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0949" name="AutoShape 8"/>
          <p:cNvSpPr>
            <a:spLocks noChangeArrowheads="1"/>
          </p:cNvSpPr>
          <p:nvPr/>
        </p:nvSpPr>
        <p:spPr bwMode="auto">
          <a:xfrm>
            <a:off x="4284663" y="5876925"/>
            <a:ext cx="3024187" cy="504825"/>
          </a:xfrm>
          <a:prstGeom prst="homePlate">
            <a:avLst>
              <a:gd name="adj" fmla="val 149764"/>
            </a:avLst>
          </a:prstGeom>
          <a:solidFill>
            <a:srgbClr val="FFC000"/>
          </a:solidFill>
          <a:ln w="9525">
            <a:solidFill>
              <a:schemeClr val="tx1"/>
            </a:solidFill>
            <a:miter lim="800000"/>
            <a:headEnd/>
            <a:tailEnd/>
          </a:ln>
        </p:spPr>
        <p:txBody>
          <a:bodyPr wrap="none" anchor="ctr"/>
          <a:lstStyle/>
          <a:p>
            <a:pPr algn="ctr" fontAlgn="base">
              <a:spcBef>
                <a:spcPct val="0"/>
              </a:spcBef>
              <a:spcAft>
                <a:spcPct val="0"/>
              </a:spcAft>
            </a:pPr>
            <a:r>
              <a:rPr lang="en-GB" sz="2400" b="1">
                <a:solidFill>
                  <a:prstClr val="black"/>
                </a:solidFill>
                <a:latin typeface="Arial" pitchFamily="34" charset="0"/>
              </a:rPr>
              <a:t>Click for clip</a:t>
            </a:r>
            <a:endParaRPr lang="en-US" sz="2400">
              <a:solidFill>
                <a:prstClr val="black"/>
              </a:solidFill>
              <a:latin typeface="Arial" pitchFamily="34" charset="0"/>
            </a:endParaRPr>
          </a:p>
        </p:txBody>
      </p:sp>
    </p:spTree>
    <p:extLst>
      <p:ext uri="{BB962C8B-B14F-4D97-AF65-F5344CB8AC3E}">
        <p14:creationId xmlns:p14="http://schemas.microsoft.com/office/powerpoint/2010/main" val="27063732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idx="4294967295"/>
          </p:nvPr>
        </p:nvSpPr>
        <p:spPr>
          <a:xfrm>
            <a:off x="1789113" y="274638"/>
            <a:ext cx="7354887" cy="1143000"/>
          </a:xfrm>
        </p:spPr>
        <p:txBody>
          <a:bodyPr>
            <a:normAutofit/>
          </a:bodyPr>
          <a:lstStyle/>
          <a:p>
            <a:pPr eaLnBrk="1" hangingPunct="1">
              <a:defRPr/>
            </a:pPr>
            <a:r>
              <a:rPr lang="en-GB" smtClean="0">
                <a:effectLst>
                  <a:outerShdw blurRad="38100" dist="38100" dir="2700000" algn="tl">
                    <a:srgbClr val="C0C0C0"/>
                  </a:outerShdw>
                </a:effectLst>
              </a:rPr>
              <a:t>Cultural evidence</a:t>
            </a:r>
          </a:p>
        </p:txBody>
      </p:sp>
      <p:sp>
        <p:nvSpPr>
          <p:cNvPr id="211971" name="Rectangle 3" descr="Rectangle: Click to edit Master text styles&#10;Second level&#10;Third level&#10;Fourth level&#10;Fifth level"/>
          <p:cNvSpPr>
            <a:spLocks noGrp="1" noChangeArrowheads="1"/>
          </p:cNvSpPr>
          <p:nvPr>
            <p:ph idx="4294967295"/>
          </p:nvPr>
        </p:nvSpPr>
        <p:spPr>
          <a:xfrm>
            <a:off x="1789113" y="1600200"/>
            <a:ext cx="7354887" cy="4525963"/>
          </a:xfrm>
        </p:spPr>
        <p:txBody>
          <a:bodyPr/>
          <a:lstStyle/>
          <a:p>
            <a:pPr marL="365125" indent="-282575" eaLnBrk="1" hangingPunct="1"/>
            <a:endParaRPr lang="en-GB" smtClean="0"/>
          </a:p>
          <a:p>
            <a:pPr marL="365125" indent="-282575" eaLnBrk="1" hangingPunct="1"/>
            <a:r>
              <a:rPr lang="en-GB" smtClean="0"/>
              <a:t>Artefacts</a:t>
            </a:r>
          </a:p>
          <a:p>
            <a:pPr marL="365125" indent="-282575" eaLnBrk="1" hangingPunct="1"/>
            <a:endParaRPr lang="en-GB" smtClean="0"/>
          </a:p>
          <a:p>
            <a:pPr marL="365125" indent="-282575" eaLnBrk="1" hangingPunct="1"/>
            <a:r>
              <a:rPr lang="en-GB" smtClean="0"/>
              <a:t>Values</a:t>
            </a:r>
          </a:p>
          <a:p>
            <a:pPr marL="365125" indent="-282575" eaLnBrk="1" hangingPunct="1"/>
            <a:endParaRPr lang="en-GB" smtClean="0"/>
          </a:p>
          <a:p>
            <a:pPr marL="365125" indent="-282575" eaLnBrk="1" hangingPunct="1"/>
            <a:r>
              <a:rPr lang="en-GB" smtClean="0"/>
              <a:t>Beliefs </a:t>
            </a:r>
          </a:p>
        </p:txBody>
      </p:sp>
    </p:spTree>
    <p:extLst>
      <p:ext uri="{BB962C8B-B14F-4D97-AF65-F5344CB8AC3E}">
        <p14:creationId xmlns:p14="http://schemas.microsoft.com/office/powerpoint/2010/main" val="3073313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Content Placeholder 2"/>
          <p:cNvSpPr>
            <a:spLocks noGrp="1"/>
          </p:cNvSpPr>
          <p:nvPr>
            <p:ph idx="1"/>
          </p:nvPr>
        </p:nvSpPr>
        <p:spPr/>
        <p:txBody>
          <a:bodyPr/>
          <a:lstStyle/>
          <a:p>
            <a:r>
              <a:rPr lang="en-GB" smtClean="0"/>
              <a:t>Organisations are set up to suit the type of activity that they carry out.</a:t>
            </a:r>
          </a:p>
          <a:p>
            <a:r>
              <a:rPr lang="en-GB" smtClean="0"/>
              <a:t>Organisations can be set up their structure in a number of ways. Organisation structures include:</a:t>
            </a:r>
          </a:p>
          <a:p>
            <a:pPr lvl="1"/>
            <a:r>
              <a:rPr lang="en-GB" smtClean="0"/>
              <a:t>Tall</a:t>
            </a:r>
          </a:p>
          <a:p>
            <a:pPr lvl="1"/>
            <a:r>
              <a:rPr lang="en-GB" smtClean="0"/>
              <a:t>Flat</a:t>
            </a:r>
          </a:p>
          <a:p>
            <a:pPr lvl="1"/>
            <a:r>
              <a:rPr lang="en-GB" smtClean="0"/>
              <a:t>Matrix</a:t>
            </a:r>
          </a:p>
          <a:p>
            <a:pPr lvl="1"/>
            <a:r>
              <a:rPr lang="en-GB" smtClean="0"/>
              <a:t>Entrepreneurial</a:t>
            </a:r>
          </a:p>
          <a:p>
            <a:pPr lvl="1"/>
            <a:r>
              <a:rPr lang="en-GB" smtClean="0"/>
              <a:t>Centralised/Decentralised</a:t>
            </a:r>
          </a:p>
        </p:txBody>
      </p:sp>
      <p:sp>
        <p:nvSpPr>
          <p:cNvPr id="4" name="Slide Number Placeholder 3"/>
          <p:cNvSpPr>
            <a:spLocks noGrp="1"/>
          </p:cNvSpPr>
          <p:nvPr>
            <p:ph type="sldNum" sz="quarter" idx="12"/>
          </p:nvPr>
        </p:nvSpPr>
        <p:spPr/>
        <p:txBody>
          <a:bodyPr/>
          <a:lstStyle/>
          <a:p>
            <a:pPr>
              <a:defRPr/>
            </a:pPr>
            <a:fld id="{56F7E1C4-BB36-4BA1-8080-125F09491059}" type="slidenum">
              <a:rPr lang="en-US" smtClean="0">
                <a:solidFill>
                  <a:prstClr val="black"/>
                </a:solidFill>
              </a:rPr>
              <a:pPr>
                <a:defRPr/>
              </a:pPr>
              <a:t>4</a:t>
            </a:fld>
            <a:endParaRPr lang="en-US">
              <a:solidFill>
                <a:prstClr val="black"/>
              </a:solidFill>
            </a:endParaRPr>
          </a:p>
        </p:txBody>
      </p:sp>
      <p:sp>
        <p:nvSpPr>
          <p:cNvPr id="144386" name="Title 1"/>
          <p:cNvSpPr>
            <a:spLocks noGrp="1"/>
          </p:cNvSpPr>
          <p:nvPr>
            <p:ph type="title"/>
          </p:nvPr>
        </p:nvSpPr>
        <p:spPr/>
        <p:txBody>
          <a:bodyPr/>
          <a:lstStyle/>
          <a:p>
            <a:r>
              <a:rPr lang="en-GB" smtClean="0"/>
              <a:t>Internal Structure</a:t>
            </a:r>
          </a:p>
        </p:txBody>
      </p:sp>
    </p:spTree>
    <p:extLst>
      <p:ext uri="{BB962C8B-B14F-4D97-AF65-F5344CB8AC3E}">
        <p14:creationId xmlns:p14="http://schemas.microsoft.com/office/powerpoint/2010/main" val="256921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idx="4294967295"/>
          </p:nvPr>
        </p:nvSpPr>
        <p:spPr>
          <a:xfrm>
            <a:off x="1789113" y="274638"/>
            <a:ext cx="7354887" cy="1143000"/>
          </a:xfrm>
        </p:spPr>
        <p:txBody>
          <a:bodyPr>
            <a:normAutofit/>
          </a:bodyPr>
          <a:lstStyle/>
          <a:p>
            <a:pPr eaLnBrk="1" hangingPunct="1">
              <a:defRPr/>
            </a:pPr>
            <a:r>
              <a:rPr lang="en-GB" smtClean="0">
                <a:effectLst>
                  <a:outerShdw blurRad="38100" dist="38100" dir="2700000" algn="tl">
                    <a:srgbClr val="C0C0C0"/>
                  </a:outerShdw>
                </a:effectLst>
              </a:rPr>
              <a:t>Think of your local school</a:t>
            </a:r>
          </a:p>
        </p:txBody>
      </p:sp>
      <p:sp>
        <p:nvSpPr>
          <p:cNvPr id="212995" name="Rectangle 3" descr="Rectangle: Click to edit Master text styles&#10;Second level&#10;Third level&#10;Fourth level&#10;Fifth level"/>
          <p:cNvSpPr>
            <a:spLocks noGrp="1" noChangeArrowheads="1"/>
          </p:cNvSpPr>
          <p:nvPr>
            <p:ph idx="4294967295"/>
          </p:nvPr>
        </p:nvSpPr>
        <p:spPr>
          <a:xfrm>
            <a:off x="1789113" y="1600200"/>
            <a:ext cx="7354887" cy="4525963"/>
          </a:xfrm>
        </p:spPr>
        <p:txBody>
          <a:bodyPr/>
          <a:lstStyle/>
          <a:p>
            <a:pPr marL="365125" indent="-282575" eaLnBrk="1" hangingPunct="1"/>
            <a:r>
              <a:rPr lang="en-GB" sz="2800" smtClean="0"/>
              <a:t>What is the visible evidence of its culture?</a:t>
            </a:r>
          </a:p>
          <a:p>
            <a:pPr marL="365125" indent="-282575" eaLnBrk="1" hangingPunct="1"/>
            <a:endParaRPr lang="en-GB" sz="2800" smtClean="0"/>
          </a:p>
          <a:p>
            <a:pPr marL="365125" indent="-282575" eaLnBrk="1" hangingPunct="1"/>
            <a:r>
              <a:rPr lang="en-GB" sz="2800" smtClean="0"/>
              <a:t>Academic or vocational?</a:t>
            </a:r>
          </a:p>
          <a:p>
            <a:pPr marL="365125" indent="-282575" eaLnBrk="1" hangingPunct="1"/>
            <a:r>
              <a:rPr lang="en-GB" sz="2800" smtClean="0"/>
              <a:t>Uniform?</a:t>
            </a:r>
          </a:p>
          <a:p>
            <a:pPr marL="365125" indent="-282575" eaLnBrk="1" hangingPunct="1"/>
            <a:r>
              <a:rPr lang="en-GB" sz="2800" smtClean="0"/>
              <a:t>Discipline?</a:t>
            </a:r>
          </a:p>
          <a:p>
            <a:pPr marL="365125" indent="-282575" eaLnBrk="1" hangingPunct="1"/>
            <a:r>
              <a:rPr lang="en-GB" sz="2800" smtClean="0"/>
              <a:t>Homework?</a:t>
            </a:r>
          </a:p>
          <a:p>
            <a:pPr marL="365125" indent="-282575" eaLnBrk="1" hangingPunct="1"/>
            <a:r>
              <a:rPr lang="en-GB" sz="2800" smtClean="0"/>
              <a:t>Approachable SMT?</a:t>
            </a:r>
          </a:p>
        </p:txBody>
      </p:sp>
    </p:spTree>
    <p:extLst>
      <p:ext uri="{BB962C8B-B14F-4D97-AF65-F5344CB8AC3E}">
        <p14:creationId xmlns:p14="http://schemas.microsoft.com/office/powerpoint/2010/main" val="9649998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1026"/>
          <p:cNvSpPr>
            <a:spLocks noGrp="1" noChangeArrowheads="1"/>
          </p:cNvSpPr>
          <p:nvPr>
            <p:ph type="title" idx="4294967295"/>
          </p:nvPr>
        </p:nvSpPr>
        <p:spPr>
          <a:xfrm>
            <a:off x="2111375" y="304800"/>
            <a:ext cx="7032625" cy="1143000"/>
          </a:xfrm>
        </p:spPr>
        <p:txBody>
          <a:bodyPr>
            <a:normAutofit fontScale="90000"/>
          </a:bodyPr>
          <a:lstStyle/>
          <a:p>
            <a:pPr eaLnBrk="1" hangingPunct="1">
              <a:defRPr/>
            </a:pPr>
            <a:r>
              <a:rPr lang="en-GB" sz="3700" smtClean="0">
                <a:effectLst>
                  <a:outerShdw blurRad="38100" dist="38100" dir="2700000" algn="tl">
                    <a:srgbClr val="C0C0C0"/>
                  </a:outerShdw>
                </a:effectLst>
              </a:rPr>
              <a:t>Importance of corporate culture</a:t>
            </a:r>
          </a:p>
        </p:txBody>
      </p:sp>
      <p:sp>
        <p:nvSpPr>
          <p:cNvPr id="214019" name="Rectangle 1027" descr="Rectangle: Click to edit Master text styles&#10;Second level&#10;Third level&#10;Fourth level&#10;Fifth level"/>
          <p:cNvSpPr>
            <a:spLocks noGrp="1" noChangeArrowheads="1"/>
          </p:cNvSpPr>
          <p:nvPr>
            <p:ph idx="4294967295"/>
          </p:nvPr>
        </p:nvSpPr>
        <p:spPr>
          <a:xfrm>
            <a:off x="1644650" y="1700213"/>
            <a:ext cx="7499350" cy="4800600"/>
          </a:xfrm>
        </p:spPr>
        <p:txBody>
          <a:bodyPr/>
          <a:lstStyle/>
          <a:p>
            <a:pPr marL="365125" indent="-282575" eaLnBrk="1" hangingPunct="1"/>
            <a:r>
              <a:rPr lang="en-GB" sz="2800" smtClean="0"/>
              <a:t>Peters &amp; Waterman (1982) observed US and Japanese firms to examine the differences between each.</a:t>
            </a:r>
          </a:p>
          <a:p>
            <a:pPr marL="365125" indent="-282575" eaLnBrk="1" hangingPunct="1"/>
            <a:endParaRPr lang="en-GB" sz="2800" smtClean="0"/>
          </a:p>
          <a:p>
            <a:pPr marL="365125" indent="-282575" eaLnBrk="1" hangingPunct="1"/>
            <a:r>
              <a:rPr lang="en-GB" sz="2800" smtClean="0"/>
              <a:t>The US firms compared favourably with the Japanese on hard skills such as strategy and structure, but not on soft skills such as values and culture.</a:t>
            </a:r>
          </a:p>
        </p:txBody>
      </p:sp>
    </p:spTree>
    <p:extLst>
      <p:ext uri="{BB962C8B-B14F-4D97-AF65-F5344CB8AC3E}">
        <p14:creationId xmlns:p14="http://schemas.microsoft.com/office/powerpoint/2010/main" val="31099840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idx="4294967295"/>
          </p:nvPr>
        </p:nvSpPr>
        <p:spPr>
          <a:xfrm>
            <a:off x="1789113" y="274638"/>
            <a:ext cx="7354887" cy="1143000"/>
          </a:xfrm>
        </p:spPr>
        <p:txBody>
          <a:bodyPr>
            <a:normAutofit/>
          </a:bodyPr>
          <a:lstStyle/>
          <a:p>
            <a:pPr eaLnBrk="1" hangingPunct="1">
              <a:defRPr/>
            </a:pPr>
            <a:r>
              <a:rPr lang="en-GB" smtClean="0">
                <a:effectLst>
                  <a:outerShdw blurRad="38100" dist="38100" dir="2700000" algn="tl">
                    <a:srgbClr val="C0C0C0"/>
                  </a:outerShdw>
                </a:effectLst>
              </a:rPr>
              <a:t>Corporate culture</a:t>
            </a:r>
          </a:p>
        </p:txBody>
      </p:sp>
      <p:sp>
        <p:nvSpPr>
          <p:cNvPr id="215043" name="Rectangle 3" descr="Rectangle: Click to edit Master text styles&#10;Second level&#10;Third level&#10;Fourth level&#10;Fifth level"/>
          <p:cNvSpPr>
            <a:spLocks noGrp="1" noChangeArrowheads="1"/>
          </p:cNvSpPr>
          <p:nvPr>
            <p:ph idx="4294967295"/>
          </p:nvPr>
        </p:nvSpPr>
        <p:spPr>
          <a:xfrm>
            <a:off x="1789113" y="1600200"/>
            <a:ext cx="7354887" cy="4525963"/>
          </a:xfrm>
        </p:spPr>
        <p:txBody>
          <a:bodyPr/>
          <a:lstStyle/>
          <a:p>
            <a:pPr marL="365125" indent="-282575" eaLnBrk="1" hangingPunct="1"/>
            <a:r>
              <a:rPr lang="en-GB" smtClean="0"/>
              <a:t>Think of an organisation you know.</a:t>
            </a:r>
          </a:p>
          <a:p>
            <a:pPr marL="365125" indent="-282575" eaLnBrk="1" hangingPunct="1"/>
            <a:endParaRPr lang="en-GB" smtClean="0"/>
          </a:p>
          <a:p>
            <a:pPr marL="365125" indent="-282575" eaLnBrk="1" hangingPunct="1"/>
            <a:r>
              <a:rPr lang="en-GB" smtClean="0"/>
              <a:t>What can you tell about its culture as an outsider looking in?</a:t>
            </a:r>
          </a:p>
        </p:txBody>
      </p:sp>
    </p:spTree>
    <p:extLst>
      <p:ext uri="{BB962C8B-B14F-4D97-AF65-F5344CB8AC3E}">
        <p14:creationId xmlns:p14="http://schemas.microsoft.com/office/powerpoint/2010/main" val="27570756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idx="4294967295"/>
          </p:nvPr>
        </p:nvSpPr>
        <p:spPr>
          <a:xfrm>
            <a:off x="1789113" y="274638"/>
            <a:ext cx="7354887" cy="1143000"/>
          </a:xfrm>
        </p:spPr>
        <p:txBody>
          <a:bodyPr>
            <a:normAutofit fontScale="90000"/>
          </a:bodyPr>
          <a:lstStyle/>
          <a:p>
            <a:pPr eaLnBrk="1" hangingPunct="1">
              <a:defRPr/>
            </a:pPr>
            <a:r>
              <a:rPr lang="en-GB" sz="3700" smtClean="0">
                <a:effectLst>
                  <a:outerShdw blurRad="38100" dist="38100" dir="2700000" algn="tl">
                    <a:srgbClr val="C0C0C0"/>
                  </a:outerShdw>
                </a:effectLst>
              </a:rPr>
              <a:t>How to develop a strong corporate culture</a:t>
            </a:r>
          </a:p>
        </p:txBody>
      </p:sp>
      <p:sp>
        <p:nvSpPr>
          <p:cNvPr id="216067" name="Rectangle 3" descr="Rectangle: Click to edit Master text styles&#10;Second level&#10;Third level&#10;Fourth level&#10;Fifth level"/>
          <p:cNvSpPr>
            <a:spLocks noGrp="1" noChangeArrowheads="1"/>
          </p:cNvSpPr>
          <p:nvPr>
            <p:ph idx="4294967295"/>
          </p:nvPr>
        </p:nvSpPr>
        <p:spPr>
          <a:xfrm>
            <a:off x="1143000" y="1865313"/>
            <a:ext cx="8001000" cy="4876800"/>
          </a:xfrm>
        </p:spPr>
        <p:txBody>
          <a:bodyPr/>
          <a:lstStyle/>
          <a:p>
            <a:pPr marL="365125" indent="-282575" eaLnBrk="1" hangingPunct="1">
              <a:lnSpc>
                <a:spcPct val="90000"/>
              </a:lnSpc>
            </a:pPr>
            <a:r>
              <a:rPr lang="en-GB" smtClean="0"/>
              <a:t>Use of uniforms, logos, symbols.</a:t>
            </a:r>
          </a:p>
          <a:p>
            <a:pPr marL="365125" indent="-282575" eaLnBrk="1" hangingPunct="1">
              <a:lnSpc>
                <a:spcPct val="90000"/>
              </a:lnSpc>
            </a:pPr>
            <a:r>
              <a:rPr lang="en-GB" smtClean="0"/>
              <a:t>Ideals and principles of the organisation (a mission statement).</a:t>
            </a:r>
          </a:p>
          <a:p>
            <a:pPr marL="365125" indent="-282575" eaLnBrk="1" hangingPunct="1">
              <a:lnSpc>
                <a:spcPct val="90000"/>
              </a:lnSpc>
            </a:pPr>
            <a:r>
              <a:rPr lang="en-GB" smtClean="0"/>
              <a:t>Reward schemes for employees.</a:t>
            </a:r>
          </a:p>
          <a:p>
            <a:pPr marL="365125" indent="-282575" eaLnBrk="1" hangingPunct="1">
              <a:lnSpc>
                <a:spcPct val="90000"/>
              </a:lnSpc>
            </a:pPr>
            <a:r>
              <a:rPr lang="en-GB" smtClean="0"/>
              <a:t>Code of conduct for employees (attitudes and beliefs).</a:t>
            </a:r>
          </a:p>
          <a:p>
            <a:pPr marL="365125" indent="-282575" eaLnBrk="1" hangingPunct="1">
              <a:lnSpc>
                <a:spcPct val="90000"/>
              </a:lnSpc>
            </a:pPr>
            <a:r>
              <a:rPr lang="en-GB" smtClean="0"/>
              <a:t>Advertising (promote their corporate values).</a:t>
            </a:r>
          </a:p>
          <a:p>
            <a:pPr marL="365125" indent="-282575" eaLnBrk="1" hangingPunct="1">
              <a:lnSpc>
                <a:spcPct val="90000"/>
              </a:lnSpc>
            </a:pPr>
            <a:r>
              <a:rPr lang="en-GB" smtClean="0"/>
              <a:t>Teambuilding among employees.</a:t>
            </a:r>
          </a:p>
        </p:txBody>
      </p:sp>
    </p:spTree>
    <p:extLst>
      <p:ext uri="{BB962C8B-B14F-4D97-AF65-F5344CB8AC3E}">
        <p14:creationId xmlns:p14="http://schemas.microsoft.com/office/powerpoint/2010/main" val="13840059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idx="4294967295"/>
          </p:nvPr>
        </p:nvSpPr>
        <p:spPr>
          <a:xfrm>
            <a:off x="1789113" y="274638"/>
            <a:ext cx="7354887" cy="1143000"/>
          </a:xfrm>
        </p:spPr>
        <p:txBody>
          <a:bodyPr>
            <a:normAutofit fontScale="90000"/>
          </a:bodyPr>
          <a:lstStyle/>
          <a:p>
            <a:pPr eaLnBrk="1" hangingPunct="1">
              <a:defRPr/>
            </a:pPr>
            <a:r>
              <a:rPr lang="en-GB" sz="4000" smtClean="0">
                <a:effectLst>
                  <a:outerShdw blurRad="38100" dist="38100" dir="2700000" algn="tl">
                    <a:srgbClr val="C0C0C0"/>
                  </a:outerShdw>
                </a:effectLst>
              </a:rPr>
              <a:t>Advantages of a strong corporate culture</a:t>
            </a:r>
          </a:p>
        </p:txBody>
      </p:sp>
      <p:sp>
        <p:nvSpPr>
          <p:cNvPr id="217091" name="Rectangle 3" descr="Rectangle: Click to edit Master text styles&#10;Second level&#10;Third level&#10;Fourth level&#10;Fifth level"/>
          <p:cNvSpPr>
            <a:spLocks noGrp="1" noChangeArrowheads="1"/>
          </p:cNvSpPr>
          <p:nvPr>
            <p:ph idx="4294967295"/>
          </p:nvPr>
        </p:nvSpPr>
        <p:spPr>
          <a:xfrm>
            <a:off x="1789113" y="2005013"/>
            <a:ext cx="7354887" cy="3819525"/>
          </a:xfrm>
        </p:spPr>
        <p:txBody>
          <a:bodyPr/>
          <a:lstStyle/>
          <a:p>
            <a:pPr marL="365125" indent="-282575" eaLnBrk="1" hangingPunct="1"/>
            <a:r>
              <a:rPr lang="en-GB" smtClean="0"/>
              <a:t>Increased staff loyalty.</a:t>
            </a:r>
          </a:p>
          <a:p>
            <a:pPr marL="365125" indent="-282575" eaLnBrk="1" hangingPunct="1"/>
            <a:r>
              <a:rPr lang="en-GB" smtClean="0"/>
              <a:t>Less turnover of staff (saves in training costs too).</a:t>
            </a:r>
          </a:p>
          <a:p>
            <a:pPr marL="365125" indent="-282575" eaLnBrk="1" hangingPunct="1"/>
            <a:r>
              <a:rPr lang="en-GB" smtClean="0"/>
              <a:t>Increased staff motivation.</a:t>
            </a:r>
          </a:p>
          <a:p>
            <a:pPr marL="365125" indent="-282575" eaLnBrk="1" hangingPunct="1"/>
            <a:r>
              <a:rPr lang="en-GB" smtClean="0"/>
              <a:t>Increased awareness by the public.</a:t>
            </a:r>
          </a:p>
          <a:p>
            <a:pPr marL="365125" indent="-282575" eaLnBrk="1" hangingPunct="1"/>
            <a:r>
              <a:rPr lang="en-GB" smtClean="0"/>
              <a:t>All employees know their role and responsibilities within the organisation.</a:t>
            </a:r>
          </a:p>
        </p:txBody>
      </p:sp>
    </p:spTree>
    <p:extLst>
      <p:ext uri="{BB962C8B-B14F-4D97-AF65-F5344CB8AC3E}">
        <p14:creationId xmlns:p14="http://schemas.microsoft.com/office/powerpoint/2010/main" val="23449160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idx="4294967295"/>
          </p:nvPr>
        </p:nvSpPr>
        <p:spPr>
          <a:xfrm>
            <a:off x="1789113" y="274638"/>
            <a:ext cx="7354887" cy="1143000"/>
          </a:xfrm>
        </p:spPr>
        <p:txBody>
          <a:bodyPr>
            <a:normAutofit/>
          </a:bodyPr>
          <a:lstStyle/>
          <a:p>
            <a:pPr eaLnBrk="1" hangingPunct="1">
              <a:defRPr/>
            </a:pPr>
            <a:r>
              <a:rPr lang="en-GB" smtClean="0">
                <a:effectLst>
                  <a:outerShdw blurRad="38100" dist="38100" dir="2700000" algn="tl">
                    <a:srgbClr val="C0C0C0"/>
                  </a:outerShdw>
                </a:effectLst>
              </a:rPr>
              <a:t>Answer a question</a:t>
            </a:r>
            <a:endParaRPr lang="en-US" smtClean="0">
              <a:effectLst>
                <a:outerShdw blurRad="38100" dist="38100" dir="2700000" algn="tl">
                  <a:srgbClr val="C0C0C0"/>
                </a:outerShdw>
              </a:effectLst>
            </a:endParaRPr>
          </a:p>
        </p:txBody>
      </p:sp>
      <p:sp>
        <p:nvSpPr>
          <p:cNvPr id="218115" name="Rectangle 3"/>
          <p:cNvSpPr>
            <a:spLocks noGrp="1" noChangeArrowheads="1"/>
          </p:cNvSpPr>
          <p:nvPr>
            <p:ph type="body" idx="4294967295"/>
          </p:nvPr>
        </p:nvSpPr>
        <p:spPr>
          <a:xfrm>
            <a:off x="1789113" y="1600200"/>
            <a:ext cx="7354887" cy="4525963"/>
          </a:xfrm>
        </p:spPr>
        <p:txBody>
          <a:bodyPr>
            <a:normAutofit lnSpcReduction="10000"/>
          </a:bodyPr>
          <a:lstStyle/>
          <a:p>
            <a:pPr marL="0" indent="0" eaLnBrk="1" hangingPunct="1">
              <a:lnSpc>
                <a:spcPct val="90000"/>
              </a:lnSpc>
              <a:buFont typeface="Gill Sans MT" pitchFamily="34" charset="0"/>
              <a:buNone/>
            </a:pPr>
            <a:r>
              <a:rPr lang="en-GB" sz="2800" smtClean="0">
                <a:solidFill>
                  <a:schemeClr val="accent1"/>
                </a:solidFill>
              </a:rPr>
              <a:t>a)	</a:t>
            </a:r>
            <a:r>
              <a:rPr lang="en-GB" sz="2800" b="1" smtClean="0"/>
              <a:t>Describe</a:t>
            </a:r>
            <a:r>
              <a:rPr lang="en-GB" sz="2800" smtClean="0"/>
              <a:t> the different methods 	organisations can use to develop a 	corporate culture.</a:t>
            </a:r>
          </a:p>
          <a:p>
            <a:pPr marL="0" indent="0" eaLnBrk="1" hangingPunct="1">
              <a:lnSpc>
                <a:spcPct val="90000"/>
              </a:lnSpc>
              <a:buFont typeface="Gill Sans MT" pitchFamily="34" charset="0"/>
              <a:buNone/>
            </a:pPr>
            <a:r>
              <a:rPr lang="en-GB" sz="2800" smtClean="0"/>
              <a:t>	(4 marks) 2010</a:t>
            </a:r>
          </a:p>
          <a:p>
            <a:pPr marL="0" indent="0" eaLnBrk="1" hangingPunct="1">
              <a:lnSpc>
                <a:spcPct val="90000"/>
              </a:lnSpc>
              <a:buFont typeface="Gill Sans MT" pitchFamily="34" charset="0"/>
              <a:buAutoNum type="alphaLcParenR"/>
            </a:pPr>
            <a:endParaRPr lang="en-GB" sz="2800" smtClean="0"/>
          </a:p>
          <a:p>
            <a:pPr marL="0" indent="0" eaLnBrk="1" hangingPunct="1">
              <a:lnSpc>
                <a:spcPct val="90000"/>
              </a:lnSpc>
              <a:buFont typeface="Gill Sans MT" pitchFamily="34" charset="0"/>
              <a:buNone/>
            </a:pPr>
            <a:r>
              <a:rPr lang="en-GB" sz="2800" smtClean="0">
                <a:solidFill>
                  <a:schemeClr val="accent1"/>
                </a:solidFill>
              </a:rPr>
              <a:t>b)	</a:t>
            </a:r>
            <a:r>
              <a:rPr lang="en-GB" sz="2800" b="1" smtClean="0"/>
              <a:t>Explain</a:t>
            </a:r>
            <a:r>
              <a:rPr lang="en-GB" sz="2800" smtClean="0"/>
              <a:t> the advantages to an 	organisation of having a strong 	corporate culture.</a:t>
            </a:r>
          </a:p>
          <a:p>
            <a:pPr marL="0" indent="0" eaLnBrk="1" hangingPunct="1">
              <a:lnSpc>
                <a:spcPct val="90000"/>
              </a:lnSpc>
              <a:buFont typeface="Gill Sans MT" pitchFamily="34" charset="0"/>
              <a:buNone/>
            </a:pPr>
            <a:r>
              <a:rPr lang="en-GB" sz="2800" smtClean="0"/>
              <a:t>	(4 marks) 2010</a:t>
            </a:r>
          </a:p>
          <a:p>
            <a:pPr marL="0" indent="0" eaLnBrk="1" hangingPunct="1">
              <a:lnSpc>
                <a:spcPct val="90000"/>
              </a:lnSpc>
              <a:buFont typeface="Gill Sans MT" pitchFamily="34" charset="0"/>
              <a:buAutoNum type="alphaLcParenR"/>
            </a:pPr>
            <a:endParaRPr lang="en-GB" sz="2800" smtClean="0"/>
          </a:p>
          <a:p>
            <a:pPr marL="0" indent="0" eaLnBrk="1" hangingPunct="1">
              <a:lnSpc>
                <a:spcPct val="90000"/>
              </a:lnSpc>
            </a:pPr>
            <a:r>
              <a:rPr lang="en-GB" sz="2800" smtClean="0"/>
              <a:t> 15 minutes</a:t>
            </a:r>
            <a:endParaRPr lang="en-US" sz="2800" smtClean="0"/>
          </a:p>
        </p:txBody>
      </p:sp>
      <p:pic>
        <p:nvPicPr>
          <p:cNvPr id="218116" name="Picture 5" descr="ANd9GcRk1IUumHZZzZyNKPNikwLgl_RRfPH6BpeZkB8JVwnZRGCXVAh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2850" y="112713"/>
            <a:ext cx="1446213" cy="140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64555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idx="4294967295"/>
          </p:nvPr>
        </p:nvSpPr>
        <p:spPr>
          <a:xfrm>
            <a:off x="1789113" y="274638"/>
            <a:ext cx="7354887" cy="1143000"/>
          </a:xfrm>
        </p:spPr>
        <p:txBody>
          <a:bodyPr>
            <a:normAutofit/>
          </a:bodyPr>
          <a:lstStyle/>
          <a:p>
            <a:pPr eaLnBrk="1" hangingPunct="1">
              <a:defRPr/>
            </a:pPr>
            <a:r>
              <a:rPr lang="en-GB" smtClean="0">
                <a:effectLst>
                  <a:outerShdw blurRad="38100" dist="38100" dir="2700000" algn="tl">
                    <a:srgbClr val="C0C0C0"/>
                  </a:outerShdw>
                </a:effectLst>
              </a:rPr>
              <a:t>Peer marking</a:t>
            </a:r>
            <a:endParaRPr lang="en-US" smtClean="0">
              <a:effectLst>
                <a:outerShdw blurRad="38100" dist="38100" dir="2700000" algn="tl">
                  <a:srgbClr val="C0C0C0"/>
                </a:outerShdw>
              </a:effectLst>
            </a:endParaRPr>
          </a:p>
        </p:txBody>
      </p:sp>
      <p:sp>
        <p:nvSpPr>
          <p:cNvPr id="219139" name="Rectangle 3"/>
          <p:cNvSpPr>
            <a:spLocks noGrp="1" noChangeArrowheads="1"/>
          </p:cNvSpPr>
          <p:nvPr>
            <p:ph type="body" idx="4294967295"/>
          </p:nvPr>
        </p:nvSpPr>
        <p:spPr>
          <a:xfrm>
            <a:off x="1789113" y="1600200"/>
            <a:ext cx="7354887" cy="4525963"/>
          </a:xfrm>
        </p:spPr>
        <p:txBody>
          <a:bodyPr/>
          <a:lstStyle/>
          <a:p>
            <a:pPr marL="365125" indent="-282575" eaLnBrk="1" hangingPunct="1"/>
            <a:r>
              <a:rPr lang="en-GB" smtClean="0"/>
              <a:t>You are going to swap answers.</a:t>
            </a:r>
          </a:p>
          <a:p>
            <a:pPr marL="365125" indent="-282575" eaLnBrk="1" hangingPunct="1"/>
            <a:endParaRPr lang="en-GB" smtClean="0"/>
          </a:p>
          <a:p>
            <a:pPr marL="365125" indent="-282575" eaLnBrk="1" hangingPunct="1"/>
            <a:r>
              <a:rPr lang="en-GB" smtClean="0"/>
              <a:t>Has your partner answered well?</a:t>
            </a:r>
          </a:p>
          <a:p>
            <a:pPr marL="365125" indent="-282575" eaLnBrk="1" hangingPunct="1"/>
            <a:r>
              <a:rPr lang="en-GB" smtClean="0"/>
              <a:t>Does the answer make sense?</a:t>
            </a:r>
          </a:p>
          <a:p>
            <a:pPr marL="365125" indent="-282575" eaLnBrk="1" hangingPunct="1"/>
            <a:r>
              <a:rPr lang="en-GB" smtClean="0"/>
              <a:t>Is it worth a mark?</a:t>
            </a:r>
          </a:p>
          <a:p>
            <a:pPr marL="365125" indent="-282575" eaLnBrk="1" hangingPunct="1"/>
            <a:endParaRPr lang="en-GB" smtClean="0"/>
          </a:p>
          <a:p>
            <a:pPr marL="365125" indent="-282575" eaLnBrk="1" hangingPunct="1"/>
            <a:endParaRPr lang="en-US" smtClean="0"/>
          </a:p>
        </p:txBody>
      </p:sp>
      <p:pic>
        <p:nvPicPr>
          <p:cNvPr id="219140" name="Picture 5" descr="ANd9GcTWeG63iZJfLjQFNGYdG6VhGluu1A8TqmcPWQ3MBcm4zcS21KPPjHZLTq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260350"/>
            <a:ext cx="101917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47699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idx="4294967295"/>
          </p:nvPr>
        </p:nvSpPr>
        <p:spPr>
          <a:xfrm>
            <a:off x="1644650" y="44450"/>
            <a:ext cx="7499350" cy="1143000"/>
          </a:xfrm>
        </p:spPr>
        <p:txBody>
          <a:bodyPr>
            <a:normAutofit/>
          </a:bodyPr>
          <a:lstStyle/>
          <a:p>
            <a:pPr eaLnBrk="1" hangingPunct="1">
              <a:defRPr/>
            </a:pPr>
            <a:r>
              <a:rPr lang="en-GB" smtClean="0">
                <a:effectLst>
                  <a:outerShdw blurRad="38100" dist="38100" dir="2700000" algn="tl">
                    <a:srgbClr val="C0C0C0"/>
                  </a:outerShdw>
                </a:effectLst>
              </a:rPr>
              <a:t>Solution to a)</a:t>
            </a:r>
            <a:endParaRPr lang="en-US" smtClean="0">
              <a:effectLst>
                <a:outerShdw blurRad="38100" dist="38100" dir="2700000" algn="tl">
                  <a:srgbClr val="C0C0C0"/>
                </a:outerShdw>
              </a:effectLst>
            </a:endParaRPr>
          </a:p>
        </p:txBody>
      </p:sp>
      <p:sp>
        <p:nvSpPr>
          <p:cNvPr id="220163" name="Rectangle 3"/>
          <p:cNvSpPr>
            <a:spLocks noGrp="1" noChangeArrowheads="1"/>
          </p:cNvSpPr>
          <p:nvPr>
            <p:ph type="body" idx="4294967295"/>
          </p:nvPr>
        </p:nvSpPr>
        <p:spPr>
          <a:xfrm>
            <a:off x="1397000" y="1341438"/>
            <a:ext cx="7747000" cy="5302250"/>
          </a:xfrm>
        </p:spPr>
        <p:txBody>
          <a:bodyPr>
            <a:normAutofit fontScale="92500"/>
          </a:bodyPr>
          <a:lstStyle/>
          <a:p>
            <a:pPr marL="365125" indent="-282575" eaLnBrk="1" hangingPunct="1"/>
            <a:r>
              <a:rPr lang="en-US" sz="2600" smtClean="0"/>
              <a:t>Implementing the ideas and beliefs of the owner.</a:t>
            </a:r>
          </a:p>
          <a:p>
            <a:pPr marL="365125" indent="-282575" eaLnBrk="1" hangingPunct="1"/>
            <a:r>
              <a:rPr lang="en-US" sz="2600" smtClean="0"/>
              <a:t>Use of symbols or logos that customers recognise.</a:t>
            </a:r>
          </a:p>
          <a:p>
            <a:pPr marL="365125" indent="-282575" eaLnBrk="1" hangingPunct="1"/>
            <a:r>
              <a:rPr lang="en-US" sz="2600" smtClean="0"/>
              <a:t>Staff uniforms consistent throughout the organisation.</a:t>
            </a:r>
          </a:p>
          <a:p>
            <a:pPr marL="365125" indent="-282575" eaLnBrk="1" hangingPunct="1"/>
            <a:r>
              <a:rPr lang="en-US" sz="2600" smtClean="0"/>
              <a:t>Uniformity of layout of offices/branches.</a:t>
            </a:r>
          </a:p>
          <a:p>
            <a:pPr marL="365125" indent="-282575" eaLnBrk="1" hangingPunct="1"/>
            <a:r>
              <a:rPr lang="en-US" sz="2600" smtClean="0"/>
              <a:t>Use of a phrase or motto that can be recognised by customers/used in marketing.</a:t>
            </a:r>
          </a:p>
          <a:p>
            <a:pPr marL="365125" indent="-282575" eaLnBrk="1" hangingPunct="1"/>
            <a:r>
              <a:rPr lang="en-US" sz="2600" smtClean="0"/>
              <a:t>Standardise how staff interact with customers.</a:t>
            </a:r>
          </a:p>
          <a:p>
            <a:pPr marL="365125" indent="-282575" eaLnBrk="1" hangingPunct="1"/>
            <a:r>
              <a:rPr lang="en-US" sz="2600" smtClean="0"/>
              <a:t>Merchandising of products linked to the organisation.</a:t>
            </a:r>
            <a:endParaRPr lang="en-US" sz="2600" smtClean="0">
              <a:solidFill>
                <a:srgbClr val="FF0000"/>
              </a:solidFill>
            </a:endParaRPr>
          </a:p>
        </p:txBody>
      </p:sp>
    </p:spTree>
    <p:extLst>
      <p:ext uri="{BB962C8B-B14F-4D97-AF65-F5344CB8AC3E}">
        <p14:creationId xmlns:p14="http://schemas.microsoft.com/office/powerpoint/2010/main" val="2417186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idx="4294967295"/>
          </p:nvPr>
        </p:nvSpPr>
        <p:spPr>
          <a:xfrm>
            <a:off x="1644650" y="44450"/>
            <a:ext cx="7499350" cy="1143000"/>
          </a:xfrm>
        </p:spPr>
        <p:txBody>
          <a:bodyPr>
            <a:normAutofit/>
          </a:bodyPr>
          <a:lstStyle/>
          <a:p>
            <a:pPr eaLnBrk="1" hangingPunct="1">
              <a:defRPr/>
            </a:pPr>
            <a:r>
              <a:rPr lang="en-GB" smtClean="0">
                <a:effectLst>
                  <a:outerShdw blurRad="38100" dist="38100" dir="2700000" algn="tl">
                    <a:srgbClr val="C0C0C0"/>
                  </a:outerShdw>
                </a:effectLst>
              </a:rPr>
              <a:t>Solution  b)</a:t>
            </a:r>
            <a:endParaRPr lang="en-US" smtClean="0">
              <a:effectLst>
                <a:outerShdw blurRad="38100" dist="38100" dir="2700000" algn="tl">
                  <a:srgbClr val="C0C0C0"/>
                </a:outerShdw>
              </a:effectLst>
            </a:endParaRPr>
          </a:p>
        </p:txBody>
      </p:sp>
      <p:sp>
        <p:nvSpPr>
          <p:cNvPr id="221187" name="Rectangle 3"/>
          <p:cNvSpPr>
            <a:spLocks noGrp="1" noChangeArrowheads="1"/>
          </p:cNvSpPr>
          <p:nvPr>
            <p:ph type="body" idx="4294967295"/>
          </p:nvPr>
        </p:nvSpPr>
        <p:spPr>
          <a:xfrm>
            <a:off x="1397000" y="1214438"/>
            <a:ext cx="7747000" cy="5616575"/>
          </a:xfrm>
        </p:spPr>
        <p:txBody>
          <a:bodyPr>
            <a:normAutofit lnSpcReduction="10000"/>
          </a:bodyPr>
          <a:lstStyle/>
          <a:p>
            <a:pPr marL="365125" indent="-282575" eaLnBrk="1" hangingPunct="1"/>
            <a:r>
              <a:rPr lang="en-US" sz="2200" smtClean="0"/>
              <a:t>Improved customer satisfaction and loyalty – </a:t>
            </a:r>
            <a:r>
              <a:rPr lang="en-US" sz="2200" smtClean="0">
                <a:solidFill>
                  <a:srgbClr val="FF0000"/>
                </a:solidFill>
              </a:rPr>
              <a:t>consumers associate themselves with the organisation because of brand/logos, etc.</a:t>
            </a:r>
          </a:p>
          <a:p>
            <a:pPr marL="365125" indent="-282575" eaLnBrk="1" hangingPunct="1"/>
            <a:r>
              <a:rPr lang="en-US" sz="2200" smtClean="0"/>
              <a:t>Increased staff motivation </a:t>
            </a:r>
            <a:r>
              <a:rPr lang="en-US" sz="2200" smtClean="0">
                <a:solidFill>
                  <a:srgbClr val="FF0000"/>
                </a:solidFill>
              </a:rPr>
              <a:t>as they can associate themselves with the organisation.</a:t>
            </a:r>
          </a:p>
          <a:p>
            <a:pPr marL="365125" indent="-282575" eaLnBrk="1" hangingPunct="1"/>
            <a:r>
              <a:rPr lang="en-US" sz="2200" smtClean="0"/>
              <a:t>Staff can move between branches/departments more easily </a:t>
            </a:r>
            <a:r>
              <a:rPr lang="en-US" sz="2200" smtClean="0">
                <a:solidFill>
                  <a:srgbClr val="FF0000"/>
                </a:solidFill>
              </a:rPr>
              <a:t>as they are aware of their practices and policies.</a:t>
            </a:r>
          </a:p>
          <a:p>
            <a:pPr marL="365125" indent="-282575" eaLnBrk="1" hangingPunct="1"/>
            <a:r>
              <a:rPr lang="en-US" sz="2200" smtClean="0"/>
              <a:t>Staff will identify with the organisation, </a:t>
            </a:r>
            <a:r>
              <a:rPr lang="en-US" sz="2200" smtClean="0">
                <a:solidFill>
                  <a:srgbClr val="FF0000"/>
                </a:solidFill>
              </a:rPr>
              <a:t>which could result in reduced absences or lower staff turnover.</a:t>
            </a:r>
          </a:p>
          <a:p>
            <a:pPr marL="365125" indent="-282575" eaLnBrk="1" hangingPunct="1"/>
            <a:r>
              <a:rPr lang="en-US" sz="2200" smtClean="0"/>
              <a:t>A single corporate identity is given to customers, who will then associate with that organisation.</a:t>
            </a:r>
          </a:p>
          <a:p>
            <a:pPr marL="365125" indent="-282575" eaLnBrk="1" hangingPunct="1"/>
            <a:r>
              <a:rPr lang="en-US" sz="2200" smtClean="0"/>
              <a:t>The organisation can be easily recognised anywhere in the world, </a:t>
            </a:r>
            <a:r>
              <a:rPr lang="en-US" sz="2200" smtClean="0">
                <a:solidFill>
                  <a:srgbClr val="FF0000"/>
                </a:solidFill>
              </a:rPr>
              <a:t>which will allow customers to feel comfortable with products/services wherever they are.</a:t>
            </a:r>
          </a:p>
        </p:txBody>
      </p:sp>
    </p:spTree>
    <p:extLst>
      <p:ext uri="{BB962C8B-B14F-4D97-AF65-F5344CB8AC3E}">
        <p14:creationId xmlns:p14="http://schemas.microsoft.com/office/powerpoint/2010/main" val="2298640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idx="4294967295"/>
          </p:nvPr>
        </p:nvSpPr>
        <p:spPr>
          <a:xfrm>
            <a:off x="1789113" y="274638"/>
            <a:ext cx="7354887" cy="1143000"/>
          </a:xfrm>
        </p:spPr>
        <p:txBody>
          <a:bodyPr>
            <a:normAutofit/>
          </a:bodyPr>
          <a:lstStyle/>
          <a:p>
            <a:pPr eaLnBrk="1" hangingPunct="1">
              <a:defRPr/>
            </a:pPr>
            <a:r>
              <a:rPr lang="en-GB" smtClean="0">
                <a:effectLst>
                  <a:outerShdw blurRad="38100" dist="38100" dir="2700000" algn="tl">
                    <a:srgbClr val="C0C0C0"/>
                  </a:outerShdw>
                </a:effectLst>
                <a:latin typeface="Arial Unicode MS" pitchFamily="34" charset="-128"/>
              </a:rPr>
              <a:t>Organisation pyramid</a:t>
            </a:r>
          </a:p>
        </p:txBody>
      </p:sp>
      <p:sp>
        <p:nvSpPr>
          <p:cNvPr id="182275" name="AutoShape 4"/>
          <p:cNvSpPr>
            <a:spLocks noChangeArrowheads="1"/>
          </p:cNvSpPr>
          <p:nvPr/>
        </p:nvSpPr>
        <p:spPr bwMode="auto">
          <a:xfrm>
            <a:off x="2254250" y="1600200"/>
            <a:ext cx="2590800" cy="4495800"/>
          </a:xfrm>
          <a:prstGeom prst="triangle">
            <a:avLst>
              <a:gd name="adj" fmla="val 50000"/>
            </a:avLst>
          </a:prstGeom>
          <a:solidFill>
            <a:schemeClr val="accent2"/>
          </a:solidFill>
          <a:ln w="9525">
            <a:solidFill>
              <a:schemeClr val="tx1"/>
            </a:solidFill>
            <a:miter lim="800000"/>
            <a:headEnd/>
            <a:tailEnd/>
          </a:ln>
        </p:spPr>
        <p:txBody>
          <a:bodyPr wrap="none" anchor="ctr"/>
          <a:lstStyle/>
          <a:p>
            <a:pPr fontAlgn="base">
              <a:spcBef>
                <a:spcPct val="0"/>
              </a:spcBef>
              <a:spcAft>
                <a:spcPct val="0"/>
              </a:spcAft>
            </a:pPr>
            <a:endParaRPr lang="en-US" sz="2400">
              <a:solidFill>
                <a:prstClr val="black"/>
              </a:solidFill>
              <a:latin typeface="Arial" pitchFamily="34" charset="0"/>
            </a:endParaRPr>
          </a:p>
        </p:txBody>
      </p:sp>
      <p:sp>
        <p:nvSpPr>
          <p:cNvPr id="182276" name="Text Box 5"/>
          <p:cNvSpPr txBox="1">
            <a:spLocks noChangeArrowheads="1"/>
          </p:cNvSpPr>
          <p:nvPr/>
        </p:nvSpPr>
        <p:spPr bwMode="auto">
          <a:xfrm>
            <a:off x="4724400" y="266700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50000"/>
              </a:spcBef>
              <a:spcAft>
                <a:spcPct val="0"/>
              </a:spcAft>
            </a:pPr>
            <a:endParaRPr lang="en-US" sz="2400">
              <a:solidFill>
                <a:prstClr val="black"/>
              </a:solidFill>
            </a:endParaRPr>
          </a:p>
        </p:txBody>
      </p:sp>
      <p:sp>
        <p:nvSpPr>
          <p:cNvPr id="182277" name="Text Box 6"/>
          <p:cNvSpPr txBox="1">
            <a:spLocks noChangeArrowheads="1"/>
          </p:cNvSpPr>
          <p:nvPr/>
        </p:nvSpPr>
        <p:spPr bwMode="auto">
          <a:xfrm>
            <a:off x="5149850" y="2124075"/>
            <a:ext cx="259080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50000"/>
              </a:spcBef>
              <a:spcAft>
                <a:spcPct val="0"/>
              </a:spcAft>
            </a:pPr>
            <a:r>
              <a:rPr lang="en-GB" sz="2400">
                <a:solidFill>
                  <a:prstClr val="black"/>
                </a:solidFill>
              </a:rPr>
              <a:t>Board of directors</a:t>
            </a:r>
          </a:p>
          <a:p>
            <a:pPr fontAlgn="base">
              <a:spcBef>
                <a:spcPct val="50000"/>
              </a:spcBef>
              <a:spcAft>
                <a:spcPct val="0"/>
              </a:spcAft>
            </a:pPr>
            <a:r>
              <a:rPr lang="en-GB" sz="2400">
                <a:solidFill>
                  <a:prstClr val="black"/>
                </a:solidFill>
              </a:rPr>
              <a:t>Chief executive</a:t>
            </a:r>
          </a:p>
          <a:p>
            <a:pPr fontAlgn="base">
              <a:spcBef>
                <a:spcPct val="50000"/>
              </a:spcBef>
              <a:spcAft>
                <a:spcPct val="0"/>
              </a:spcAft>
            </a:pPr>
            <a:r>
              <a:rPr lang="en-GB" sz="2400">
                <a:solidFill>
                  <a:prstClr val="black"/>
                </a:solidFill>
              </a:rPr>
              <a:t>Senior managers</a:t>
            </a:r>
          </a:p>
          <a:p>
            <a:pPr fontAlgn="base">
              <a:spcBef>
                <a:spcPct val="50000"/>
              </a:spcBef>
              <a:spcAft>
                <a:spcPct val="0"/>
              </a:spcAft>
            </a:pPr>
            <a:r>
              <a:rPr lang="en-GB" sz="2400">
                <a:solidFill>
                  <a:prstClr val="black"/>
                </a:solidFill>
              </a:rPr>
              <a:t>Managers</a:t>
            </a:r>
          </a:p>
          <a:p>
            <a:pPr fontAlgn="base">
              <a:spcBef>
                <a:spcPct val="50000"/>
              </a:spcBef>
              <a:spcAft>
                <a:spcPct val="0"/>
              </a:spcAft>
            </a:pPr>
            <a:r>
              <a:rPr lang="en-GB" sz="2400">
                <a:solidFill>
                  <a:prstClr val="black"/>
                </a:solidFill>
              </a:rPr>
              <a:t>Junior managers</a:t>
            </a:r>
          </a:p>
          <a:p>
            <a:pPr fontAlgn="base">
              <a:spcBef>
                <a:spcPct val="50000"/>
              </a:spcBef>
              <a:spcAft>
                <a:spcPct val="0"/>
              </a:spcAft>
            </a:pPr>
            <a:r>
              <a:rPr lang="en-GB" sz="2400">
                <a:solidFill>
                  <a:prstClr val="black"/>
                </a:solidFill>
              </a:rPr>
              <a:t>Supervisors</a:t>
            </a:r>
          </a:p>
          <a:p>
            <a:pPr fontAlgn="base">
              <a:spcBef>
                <a:spcPct val="50000"/>
              </a:spcBef>
              <a:spcAft>
                <a:spcPct val="0"/>
              </a:spcAft>
            </a:pPr>
            <a:r>
              <a:rPr lang="en-GB" sz="2400">
                <a:solidFill>
                  <a:prstClr val="black"/>
                </a:solidFill>
              </a:rPr>
              <a:t>Assistants</a:t>
            </a:r>
          </a:p>
        </p:txBody>
      </p:sp>
      <p:sp>
        <p:nvSpPr>
          <p:cNvPr id="182278" name="Line 7"/>
          <p:cNvSpPr>
            <a:spLocks noChangeShapeType="1"/>
          </p:cNvSpPr>
          <p:nvPr/>
        </p:nvSpPr>
        <p:spPr bwMode="auto">
          <a:xfrm>
            <a:off x="3244850" y="2590800"/>
            <a:ext cx="426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a:solidFill>
                <a:prstClr val="black"/>
              </a:solidFill>
              <a:latin typeface="Arial" pitchFamily="34" charset="0"/>
            </a:endParaRPr>
          </a:p>
        </p:txBody>
      </p:sp>
      <p:sp>
        <p:nvSpPr>
          <p:cNvPr id="182279" name="Line 8"/>
          <p:cNvSpPr>
            <a:spLocks noChangeShapeType="1"/>
          </p:cNvSpPr>
          <p:nvPr/>
        </p:nvSpPr>
        <p:spPr bwMode="auto">
          <a:xfrm>
            <a:off x="3092450" y="3200400"/>
            <a:ext cx="449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a:solidFill>
                <a:prstClr val="black"/>
              </a:solidFill>
              <a:latin typeface="Arial" pitchFamily="34" charset="0"/>
            </a:endParaRPr>
          </a:p>
        </p:txBody>
      </p:sp>
      <p:sp>
        <p:nvSpPr>
          <p:cNvPr id="182280" name="Line 9"/>
          <p:cNvSpPr>
            <a:spLocks noChangeShapeType="1"/>
          </p:cNvSpPr>
          <p:nvPr/>
        </p:nvSpPr>
        <p:spPr bwMode="auto">
          <a:xfrm>
            <a:off x="2940050" y="3810000"/>
            <a:ext cx="426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a:solidFill>
                <a:prstClr val="black"/>
              </a:solidFill>
              <a:latin typeface="Arial" pitchFamily="34" charset="0"/>
            </a:endParaRPr>
          </a:p>
        </p:txBody>
      </p:sp>
      <p:sp>
        <p:nvSpPr>
          <p:cNvPr id="182281" name="Line 10"/>
          <p:cNvSpPr>
            <a:spLocks noChangeShapeType="1"/>
          </p:cNvSpPr>
          <p:nvPr/>
        </p:nvSpPr>
        <p:spPr bwMode="auto">
          <a:xfrm>
            <a:off x="2787650" y="4267200"/>
            <a:ext cx="441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a:solidFill>
                <a:prstClr val="black"/>
              </a:solidFill>
              <a:latin typeface="Arial" pitchFamily="34" charset="0"/>
            </a:endParaRPr>
          </a:p>
        </p:txBody>
      </p:sp>
      <p:sp>
        <p:nvSpPr>
          <p:cNvPr id="182282" name="Line 11"/>
          <p:cNvSpPr>
            <a:spLocks noChangeShapeType="1"/>
          </p:cNvSpPr>
          <p:nvPr/>
        </p:nvSpPr>
        <p:spPr bwMode="auto">
          <a:xfrm>
            <a:off x="2635250" y="4876800"/>
            <a:ext cx="457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a:solidFill>
                <a:prstClr val="black"/>
              </a:solidFill>
              <a:latin typeface="Arial" pitchFamily="34" charset="0"/>
            </a:endParaRPr>
          </a:p>
        </p:txBody>
      </p:sp>
      <p:sp>
        <p:nvSpPr>
          <p:cNvPr id="182283" name="Line 12"/>
          <p:cNvSpPr>
            <a:spLocks noChangeShapeType="1"/>
          </p:cNvSpPr>
          <p:nvPr/>
        </p:nvSpPr>
        <p:spPr bwMode="auto">
          <a:xfrm>
            <a:off x="2406650" y="5410200"/>
            <a:ext cx="480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a:solidFill>
                <a:prstClr val="black"/>
              </a:solidFill>
              <a:latin typeface="Arial" pitchFamily="34" charset="0"/>
            </a:endParaRPr>
          </a:p>
        </p:txBody>
      </p:sp>
    </p:spTree>
    <p:extLst>
      <p:ext uri="{BB962C8B-B14F-4D97-AF65-F5344CB8AC3E}">
        <p14:creationId xmlns:p14="http://schemas.microsoft.com/office/powerpoint/2010/main" val="3097363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511864790"/>
              </p:ext>
            </p:extLst>
          </p:nvPr>
        </p:nvGraphicFramePr>
        <p:xfrm>
          <a:off x="128588" y="1981200"/>
          <a:ext cx="8628063" cy="3022487"/>
        </p:xfrm>
        <a:graphic>
          <a:graphicData uri="http://schemas.openxmlformats.org/drawingml/2006/table">
            <a:tbl>
              <a:tblPr firstRow="1" bandRow="1">
                <a:tableStyleId>{5C22544A-7EE6-4342-B048-85BDC9FD1C3A}</a:tableStyleId>
              </a:tblPr>
              <a:tblGrid>
                <a:gridCol w="1260595"/>
                <a:gridCol w="1814665"/>
                <a:gridCol w="2439679"/>
                <a:gridCol w="3113124"/>
              </a:tblGrid>
              <a:tr h="370763">
                <a:tc>
                  <a:txBody>
                    <a:bodyPr/>
                    <a:lstStyle/>
                    <a:p>
                      <a:r>
                        <a:rPr lang="en-GB" sz="1800" dirty="0" smtClean="0"/>
                        <a:t>Structure</a:t>
                      </a:r>
                      <a:endParaRPr lang="en-GB" sz="1800" dirty="0"/>
                    </a:p>
                  </a:txBody>
                  <a:tcPr marL="91454" marR="91454" marT="45711" marB="45711"/>
                </a:tc>
                <a:tc>
                  <a:txBody>
                    <a:bodyPr/>
                    <a:lstStyle/>
                    <a:p>
                      <a:r>
                        <a:rPr lang="en-GB" sz="1800" dirty="0" smtClean="0"/>
                        <a:t>Description</a:t>
                      </a:r>
                      <a:endParaRPr lang="en-GB" sz="1800" dirty="0"/>
                    </a:p>
                  </a:txBody>
                  <a:tcPr marL="91454" marR="91454" marT="45711" marB="45711"/>
                </a:tc>
                <a:tc>
                  <a:txBody>
                    <a:bodyPr/>
                    <a:lstStyle/>
                    <a:p>
                      <a:r>
                        <a:rPr lang="en-GB" sz="1800" dirty="0" smtClean="0"/>
                        <a:t>Advantages</a:t>
                      </a:r>
                      <a:endParaRPr lang="en-GB" sz="1800" dirty="0"/>
                    </a:p>
                  </a:txBody>
                  <a:tcPr marL="91454" marR="91454" marT="45711" marB="45711"/>
                </a:tc>
                <a:tc>
                  <a:txBody>
                    <a:bodyPr/>
                    <a:lstStyle/>
                    <a:p>
                      <a:r>
                        <a:rPr lang="en-GB" sz="1800" dirty="0" smtClean="0"/>
                        <a:t>Disadvantages</a:t>
                      </a:r>
                      <a:endParaRPr lang="en-GB" sz="1800" dirty="0"/>
                    </a:p>
                  </a:txBody>
                  <a:tcPr marL="91454" marR="91454" marT="45711" marB="45711"/>
                </a:tc>
              </a:tr>
              <a:tr h="1188600">
                <a:tc>
                  <a:txBody>
                    <a:bodyPr/>
                    <a:lstStyle/>
                    <a:p>
                      <a:r>
                        <a:rPr lang="en-GB" sz="1800" dirty="0" smtClean="0"/>
                        <a:t>Tall</a:t>
                      </a:r>
                      <a:endParaRPr lang="en-GB" sz="1800" dirty="0"/>
                    </a:p>
                  </a:txBody>
                  <a:tcPr marL="91454" marR="91454" marT="45711" marB="45711"/>
                </a:tc>
                <a:tc>
                  <a:txBody>
                    <a:bodyPr/>
                    <a:lstStyle/>
                    <a:p>
                      <a:r>
                        <a:rPr lang="en-GB" sz="1800" dirty="0" smtClean="0"/>
                        <a:t>Many layers of management</a:t>
                      </a:r>
                      <a:endParaRPr lang="en-GB" sz="1800" dirty="0"/>
                    </a:p>
                  </a:txBody>
                  <a:tcPr marL="91454" marR="91454" marT="45711" marB="45711"/>
                </a:tc>
                <a:tc>
                  <a:txBody>
                    <a:bodyPr/>
                    <a:lstStyle/>
                    <a:p>
                      <a:pPr marL="285750" indent="-285750">
                        <a:buFont typeface="Arial" pitchFamily="34" charset="0"/>
                        <a:buChar char="•"/>
                      </a:pPr>
                      <a:r>
                        <a:rPr lang="en-GB" sz="1800" dirty="0" smtClean="0"/>
                        <a:t>Clear lines</a:t>
                      </a:r>
                      <a:r>
                        <a:rPr lang="en-GB" sz="1800" baseline="0" dirty="0" smtClean="0"/>
                        <a:t> of control</a:t>
                      </a:r>
                    </a:p>
                    <a:p>
                      <a:pPr marL="285750" indent="-285750">
                        <a:buFont typeface="Arial" pitchFamily="34" charset="0"/>
                        <a:buChar char="•"/>
                      </a:pPr>
                      <a:r>
                        <a:rPr lang="en-GB" sz="1800" dirty="0" smtClean="0"/>
                        <a:t>Promotion opportunities</a:t>
                      </a:r>
                      <a:endParaRPr lang="en-GB" sz="1800" dirty="0"/>
                    </a:p>
                  </a:txBody>
                  <a:tcPr marL="91454" marR="91454" marT="45711" marB="45711"/>
                </a:tc>
                <a:tc>
                  <a:txBody>
                    <a:bodyPr/>
                    <a:lstStyle/>
                    <a:p>
                      <a:pPr marL="285750" indent="-285750">
                        <a:buFont typeface="Arial" pitchFamily="34" charset="0"/>
                        <a:buChar char="•"/>
                      </a:pPr>
                      <a:r>
                        <a:rPr lang="en-GB" sz="1800" dirty="0" smtClean="0"/>
                        <a:t>Communication issues</a:t>
                      </a:r>
                    </a:p>
                    <a:p>
                      <a:pPr marL="285750" indent="-285750">
                        <a:buFont typeface="Arial" pitchFamily="34" charset="0"/>
                        <a:buChar char="•"/>
                      </a:pPr>
                      <a:r>
                        <a:rPr lang="en-GB" sz="1800" dirty="0" smtClean="0"/>
                        <a:t>Increased</a:t>
                      </a:r>
                      <a:r>
                        <a:rPr lang="en-GB" sz="1800" baseline="0" dirty="0" smtClean="0"/>
                        <a:t> management costs</a:t>
                      </a:r>
                    </a:p>
                    <a:p>
                      <a:pPr marL="285750" indent="-285750">
                        <a:buFont typeface="Arial" pitchFamily="34" charset="0"/>
                        <a:buChar char="•"/>
                      </a:pPr>
                      <a:endParaRPr lang="en-GB" sz="1800" dirty="0"/>
                    </a:p>
                  </a:txBody>
                  <a:tcPr marL="91454" marR="91454" marT="45711" marB="45711"/>
                </a:tc>
              </a:tr>
              <a:tr h="1188600">
                <a:tc>
                  <a:txBody>
                    <a:bodyPr/>
                    <a:lstStyle/>
                    <a:p>
                      <a:r>
                        <a:rPr lang="en-GB" sz="1800" dirty="0" smtClean="0"/>
                        <a:t>Flat</a:t>
                      </a:r>
                      <a:endParaRPr lang="en-GB" sz="1800" dirty="0"/>
                    </a:p>
                  </a:txBody>
                  <a:tcPr marL="91454" marR="91454" marT="45711" marB="45711"/>
                </a:tc>
                <a:tc>
                  <a:txBody>
                    <a:bodyPr/>
                    <a:lstStyle/>
                    <a:p>
                      <a:r>
                        <a:rPr lang="en-GB" sz="1800" dirty="0" smtClean="0"/>
                        <a:t>Fewer</a:t>
                      </a:r>
                      <a:r>
                        <a:rPr lang="en-GB" sz="1800" baseline="0" dirty="0" smtClean="0"/>
                        <a:t> levels of management</a:t>
                      </a:r>
                      <a:endParaRPr lang="en-GB" sz="1800" dirty="0"/>
                    </a:p>
                  </a:txBody>
                  <a:tcPr marL="91454" marR="91454" marT="45711" marB="45711"/>
                </a:tc>
                <a:tc>
                  <a:txBody>
                    <a:bodyPr/>
                    <a:lstStyle/>
                    <a:p>
                      <a:pPr marL="285750" indent="-285750">
                        <a:buFont typeface="Arial" pitchFamily="34" charset="0"/>
                        <a:buChar char="•"/>
                      </a:pPr>
                      <a:r>
                        <a:rPr lang="en-GB" sz="1800" dirty="0" smtClean="0"/>
                        <a:t>Quicker decision making</a:t>
                      </a:r>
                    </a:p>
                    <a:p>
                      <a:pPr marL="285750" indent="-285750">
                        <a:buFont typeface="Arial" pitchFamily="34" charset="0"/>
                        <a:buChar char="•"/>
                      </a:pPr>
                      <a:r>
                        <a:rPr lang="en-GB" sz="1800" dirty="0" smtClean="0"/>
                        <a:t>Staff are empowered</a:t>
                      </a:r>
                      <a:endParaRPr lang="en-GB" sz="1800" dirty="0"/>
                    </a:p>
                  </a:txBody>
                  <a:tcPr marL="91454" marR="91454" marT="45711" marB="45711"/>
                </a:tc>
                <a:tc>
                  <a:txBody>
                    <a:bodyPr/>
                    <a:lstStyle/>
                    <a:p>
                      <a:pPr marL="285750" indent="-285750">
                        <a:buFont typeface="Arial" pitchFamily="34" charset="0"/>
                        <a:buChar char="•"/>
                      </a:pPr>
                      <a:r>
                        <a:rPr lang="en-GB" sz="1800" dirty="0" smtClean="0"/>
                        <a:t>Increased workload</a:t>
                      </a:r>
                      <a:r>
                        <a:rPr lang="en-GB" sz="1800" baseline="0" dirty="0" smtClean="0"/>
                        <a:t> for some staff</a:t>
                      </a:r>
                    </a:p>
                    <a:p>
                      <a:pPr marL="285750" indent="-285750">
                        <a:buFont typeface="Arial" pitchFamily="34" charset="0"/>
                        <a:buChar char="•"/>
                      </a:pPr>
                      <a:r>
                        <a:rPr lang="en-GB" sz="1800" dirty="0" smtClean="0"/>
                        <a:t>Wide span of control makes</a:t>
                      </a:r>
                      <a:r>
                        <a:rPr lang="en-GB" sz="1800" baseline="0" dirty="0" smtClean="0"/>
                        <a:t> it hard to manage</a:t>
                      </a:r>
                      <a:endParaRPr lang="en-GB" sz="1800" dirty="0"/>
                    </a:p>
                  </a:txBody>
                  <a:tcPr marL="91454" marR="91454" marT="45711" marB="45711"/>
                </a:tc>
              </a:tr>
            </a:tbl>
          </a:graphicData>
        </a:graphic>
      </p:graphicFrame>
      <p:sp>
        <p:nvSpPr>
          <p:cNvPr id="4" name="Slide Number Placeholder 3"/>
          <p:cNvSpPr>
            <a:spLocks noGrp="1"/>
          </p:cNvSpPr>
          <p:nvPr>
            <p:ph type="sldNum" sz="quarter" idx="12"/>
          </p:nvPr>
        </p:nvSpPr>
        <p:spPr/>
        <p:txBody>
          <a:bodyPr/>
          <a:lstStyle/>
          <a:p>
            <a:pPr>
              <a:defRPr/>
            </a:pPr>
            <a:fld id="{20FB7A3E-C6C3-432B-B8E0-A8EE6E8522FE}" type="slidenum">
              <a:rPr lang="en-US" smtClean="0">
                <a:solidFill>
                  <a:prstClr val="black"/>
                </a:solidFill>
              </a:rPr>
              <a:pPr>
                <a:defRPr/>
              </a:pPr>
              <a:t>6</a:t>
            </a:fld>
            <a:endParaRPr lang="en-US">
              <a:solidFill>
                <a:prstClr val="black"/>
              </a:solidFill>
            </a:endParaRPr>
          </a:p>
        </p:txBody>
      </p:sp>
      <p:sp>
        <p:nvSpPr>
          <p:cNvPr id="145410" name="Title 1"/>
          <p:cNvSpPr>
            <a:spLocks noGrp="1"/>
          </p:cNvSpPr>
          <p:nvPr>
            <p:ph type="title"/>
          </p:nvPr>
        </p:nvSpPr>
        <p:spPr/>
        <p:txBody>
          <a:bodyPr/>
          <a:lstStyle/>
          <a:p>
            <a:r>
              <a:rPr lang="en-GB" smtClean="0"/>
              <a:t>Organisational Structures</a:t>
            </a:r>
          </a:p>
        </p:txBody>
      </p:sp>
      <p:pic>
        <p:nvPicPr>
          <p:cNvPr id="145434" name="Picture 2"/>
          <p:cNvPicPr>
            <a:picLocks noChangeAspect="1" noChangeArrowheads="1"/>
          </p:cNvPicPr>
          <p:nvPr/>
        </p:nvPicPr>
        <p:blipFill>
          <a:blip r:embed="rId2">
            <a:extLst>
              <a:ext uri="{28A0092B-C50C-407E-A947-70E740481C1C}">
                <a14:useLocalDpi xmlns:a14="http://schemas.microsoft.com/office/drawing/2010/main" val="0"/>
              </a:ext>
            </a:extLst>
          </a:blip>
          <a:srcRect l="35455" b="50000"/>
          <a:stretch>
            <a:fillRect/>
          </a:stretch>
        </p:blipFill>
        <p:spPr bwMode="auto">
          <a:xfrm>
            <a:off x="244475" y="4037013"/>
            <a:ext cx="1081088" cy="55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5435" name="Picture 2"/>
          <p:cNvPicPr>
            <a:picLocks noChangeAspect="1" noChangeArrowheads="1"/>
          </p:cNvPicPr>
          <p:nvPr/>
        </p:nvPicPr>
        <p:blipFill>
          <a:blip r:embed="rId2">
            <a:extLst>
              <a:ext uri="{28A0092B-C50C-407E-A947-70E740481C1C}">
                <a14:useLocalDpi xmlns:a14="http://schemas.microsoft.com/office/drawing/2010/main" val="0"/>
              </a:ext>
            </a:extLst>
          </a:blip>
          <a:srcRect r="62848" b="9091"/>
          <a:stretch>
            <a:fillRect/>
          </a:stretch>
        </p:blipFill>
        <p:spPr bwMode="auto">
          <a:xfrm>
            <a:off x="766763" y="2382838"/>
            <a:ext cx="51752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0488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idx="4294967295"/>
          </p:nvPr>
        </p:nvSpPr>
        <p:spPr>
          <a:xfrm>
            <a:off x="1789113" y="274638"/>
            <a:ext cx="7354887" cy="1143000"/>
          </a:xfrm>
        </p:spPr>
        <p:txBody>
          <a:bodyPr>
            <a:normAutofit/>
          </a:bodyPr>
          <a:lstStyle/>
          <a:p>
            <a:pPr eaLnBrk="1" hangingPunct="1">
              <a:defRPr/>
            </a:pPr>
            <a:r>
              <a:rPr lang="en-GB" smtClean="0">
                <a:effectLst>
                  <a:outerShdw blurRad="38100" dist="38100" dir="2700000" algn="tl">
                    <a:srgbClr val="C0C0C0"/>
                  </a:outerShdw>
                </a:effectLst>
                <a:latin typeface="Arial Unicode MS" pitchFamily="34" charset="-128"/>
              </a:rPr>
              <a:t>Span of control</a:t>
            </a:r>
          </a:p>
        </p:txBody>
      </p:sp>
      <p:sp>
        <p:nvSpPr>
          <p:cNvPr id="183299" name="Rectangle 3" descr="Rectangle: Click to edit Master text styles&#10;Second level&#10;Third level&#10;Fourth level&#10;Fifth level"/>
          <p:cNvSpPr>
            <a:spLocks noGrp="1" noChangeArrowheads="1"/>
          </p:cNvSpPr>
          <p:nvPr>
            <p:ph idx="4294967295"/>
          </p:nvPr>
        </p:nvSpPr>
        <p:spPr>
          <a:xfrm>
            <a:off x="1789113" y="1600200"/>
            <a:ext cx="7354887" cy="4525963"/>
          </a:xfrm>
        </p:spPr>
        <p:txBody>
          <a:bodyPr/>
          <a:lstStyle/>
          <a:p>
            <a:pPr marL="365125" indent="-282575" eaLnBrk="1" hangingPunct="1"/>
            <a:r>
              <a:rPr lang="en-GB" smtClean="0">
                <a:latin typeface="Arial Unicode MS" pitchFamily="34" charset="-128"/>
              </a:rPr>
              <a:t>Span of control means the number of people who report to a manager.</a:t>
            </a:r>
          </a:p>
          <a:p>
            <a:pPr marL="365125" indent="-282575" eaLnBrk="1" hangingPunct="1"/>
            <a:endParaRPr lang="en-GB" smtClean="0">
              <a:latin typeface="Arial Unicode MS" pitchFamily="34" charset="-128"/>
            </a:endParaRPr>
          </a:p>
          <a:p>
            <a:pPr marL="365125" indent="-282575" eaLnBrk="1" hangingPunct="1"/>
            <a:endParaRPr lang="en-GB" smtClean="0">
              <a:latin typeface="Arial Unicode MS" pitchFamily="34" charset="-128"/>
            </a:endParaRPr>
          </a:p>
          <a:p>
            <a:pPr marL="365125" indent="-282575" eaLnBrk="1" hangingPunct="1"/>
            <a:endParaRPr lang="en-GB" smtClean="0">
              <a:latin typeface="Arial Unicode MS" pitchFamily="34" charset="-128"/>
            </a:endParaRPr>
          </a:p>
          <a:p>
            <a:pPr marL="365125" indent="-282575" eaLnBrk="1" hangingPunct="1"/>
            <a:endParaRPr lang="en-GB" smtClean="0">
              <a:latin typeface="Arial Unicode MS" pitchFamily="34" charset="-128"/>
            </a:endParaRPr>
          </a:p>
        </p:txBody>
      </p:sp>
      <p:sp>
        <p:nvSpPr>
          <p:cNvPr id="183300" name="Line 4"/>
          <p:cNvSpPr>
            <a:spLocks noChangeShapeType="1"/>
          </p:cNvSpPr>
          <p:nvPr/>
        </p:nvSpPr>
        <p:spPr bwMode="auto">
          <a:xfrm>
            <a:off x="2209800" y="3657600"/>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a:solidFill>
                <a:prstClr val="black"/>
              </a:solidFill>
              <a:latin typeface="Arial" pitchFamily="34" charset="0"/>
            </a:endParaRPr>
          </a:p>
        </p:txBody>
      </p:sp>
      <p:sp>
        <p:nvSpPr>
          <p:cNvPr id="183301" name="Line 5"/>
          <p:cNvSpPr>
            <a:spLocks noChangeShapeType="1"/>
          </p:cNvSpPr>
          <p:nvPr/>
        </p:nvSpPr>
        <p:spPr bwMode="auto">
          <a:xfrm>
            <a:off x="1676400" y="41910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a:solidFill>
                <a:prstClr val="black"/>
              </a:solidFill>
              <a:latin typeface="Arial" pitchFamily="34" charset="0"/>
            </a:endParaRPr>
          </a:p>
        </p:txBody>
      </p:sp>
      <p:sp>
        <p:nvSpPr>
          <p:cNvPr id="183302" name="Line 6"/>
          <p:cNvSpPr>
            <a:spLocks noChangeShapeType="1"/>
          </p:cNvSpPr>
          <p:nvPr/>
        </p:nvSpPr>
        <p:spPr bwMode="auto">
          <a:xfrm>
            <a:off x="1676400" y="41910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a:solidFill>
                <a:prstClr val="black"/>
              </a:solidFill>
              <a:latin typeface="Arial" pitchFamily="34" charset="0"/>
            </a:endParaRPr>
          </a:p>
        </p:txBody>
      </p:sp>
      <p:sp>
        <p:nvSpPr>
          <p:cNvPr id="183303" name="Line 7"/>
          <p:cNvSpPr>
            <a:spLocks noChangeShapeType="1"/>
          </p:cNvSpPr>
          <p:nvPr/>
        </p:nvSpPr>
        <p:spPr bwMode="auto">
          <a:xfrm>
            <a:off x="2743200" y="41910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a:solidFill>
                <a:prstClr val="black"/>
              </a:solidFill>
              <a:latin typeface="Arial" pitchFamily="34" charset="0"/>
            </a:endParaRPr>
          </a:p>
        </p:txBody>
      </p:sp>
      <p:sp>
        <p:nvSpPr>
          <p:cNvPr id="183304" name="Line 8"/>
          <p:cNvSpPr>
            <a:spLocks noChangeShapeType="1"/>
          </p:cNvSpPr>
          <p:nvPr/>
        </p:nvSpPr>
        <p:spPr bwMode="auto">
          <a:xfrm>
            <a:off x="5638800" y="3657600"/>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a:solidFill>
                <a:prstClr val="black"/>
              </a:solidFill>
              <a:latin typeface="Arial" pitchFamily="34" charset="0"/>
            </a:endParaRPr>
          </a:p>
        </p:txBody>
      </p:sp>
      <p:sp>
        <p:nvSpPr>
          <p:cNvPr id="183305" name="Line 9"/>
          <p:cNvSpPr>
            <a:spLocks noChangeShapeType="1"/>
          </p:cNvSpPr>
          <p:nvPr/>
        </p:nvSpPr>
        <p:spPr bwMode="auto">
          <a:xfrm>
            <a:off x="4114800" y="4191000"/>
            <a:ext cx="3276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a:solidFill>
                <a:prstClr val="black"/>
              </a:solidFill>
              <a:latin typeface="Arial" pitchFamily="34" charset="0"/>
            </a:endParaRPr>
          </a:p>
        </p:txBody>
      </p:sp>
      <p:sp>
        <p:nvSpPr>
          <p:cNvPr id="183306" name="Line 10"/>
          <p:cNvSpPr>
            <a:spLocks noChangeShapeType="1"/>
          </p:cNvSpPr>
          <p:nvPr/>
        </p:nvSpPr>
        <p:spPr bwMode="auto">
          <a:xfrm>
            <a:off x="4114800" y="41910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a:solidFill>
                <a:prstClr val="black"/>
              </a:solidFill>
              <a:latin typeface="Arial" pitchFamily="34" charset="0"/>
            </a:endParaRPr>
          </a:p>
        </p:txBody>
      </p:sp>
      <p:sp>
        <p:nvSpPr>
          <p:cNvPr id="183307" name="Line 11"/>
          <p:cNvSpPr>
            <a:spLocks noChangeShapeType="1"/>
          </p:cNvSpPr>
          <p:nvPr/>
        </p:nvSpPr>
        <p:spPr bwMode="auto">
          <a:xfrm>
            <a:off x="4419600" y="41910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a:solidFill>
                <a:prstClr val="black"/>
              </a:solidFill>
              <a:latin typeface="Arial" pitchFamily="34" charset="0"/>
            </a:endParaRPr>
          </a:p>
        </p:txBody>
      </p:sp>
      <p:sp>
        <p:nvSpPr>
          <p:cNvPr id="183308" name="Line 12"/>
          <p:cNvSpPr>
            <a:spLocks noChangeShapeType="1"/>
          </p:cNvSpPr>
          <p:nvPr/>
        </p:nvSpPr>
        <p:spPr bwMode="auto">
          <a:xfrm>
            <a:off x="4800600" y="41910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a:solidFill>
                <a:prstClr val="black"/>
              </a:solidFill>
              <a:latin typeface="Arial" pitchFamily="34" charset="0"/>
            </a:endParaRPr>
          </a:p>
        </p:txBody>
      </p:sp>
      <p:sp>
        <p:nvSpPr>
          <p:cNvPr id="183309" name="Line 13"/>
          <p:cNvSpPr>
            <a:spLocks noChangeShapeType="1"/>
          </p:cNvSpPr>
          <p:nvPr/>
        </p:nvSpPr>
        <p:spPr bwMode="auto">
          <a:xfrm>
            <a:off x="5105400" y="41910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a:solidFill>
                <a:prstClr val="black"/>
              </a:solidFill>
              <a:latin typeface="Arial" pitchFamily="34" charset="0"/>
            </a:endParaRPr>
          </a:p>
        </p:txBody>
      </p:sp>
      <p:sp>
        <p:nvSpPr>
          <p:cNvPr id="183310" name="Line 14"/>
          <p:cNvSpPr>
            <a:spLocks noChangeShapeType="1"/>
          </p:cNvSpPr>
          <p:nvPr/>
        </p:nvSpPr>
        <p:spPr bwMode="auto">
          <a:xfrm>
            <a:off x="5410200" y="41910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a:solidFill>
                <a:prstClr val="black"/>
              </a:solidFill>
              <a:latin typeface="Arial" pitchFamily="34" charset="0"/>
            </a:endParaRPr>
          </a:p>
        </p:txBody>
      </p:sp>
      <p:sp>
        <p:nvSpPr>
          <p:cNvPr id="183311" name="Line 15"/>
          <p:cNvSpPr>
            <a:spLocks noChangeShapeType="1"/>
          </p:cNvSpPr>
          <p:nvPr/>
        </p:nvSpPr>
        <p:spPr bwMode="auto">
          <a:xfrm>
            <a:off x="5867400" y="41910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a:solidFill>
                <a:prstClr val="black"/>
              </a:solidFill>
              <a:latin typeface="Arial" pitchFamily="34" charset="0"/>
            </a:endParaRPr>
          </a:p>
        </p:txBody>
      </p:sp>
      <p:sp>
        <p:nvSpPr>
          <p:cNvPr id="183312" name="Line 16"/>
          <p:cNvSpPr>
            <a:spLocks noChangeShapeType="1"/>
          </p:cNvSpPr>
          <p:nvPr/>
        </p:nvSpPr>
        <p:spPr bwMode="auto">
          <a:xfrm>
            <a:off x="6172200" y="41910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a:solidFill>
                <a:prstClr val="black"/>
              </a:solidFill>
              <a:latin typeface="Arial" pitchFamily="34" charset="0"/>
            </a:endParaRPr>
          </a:p>
        </p:txBody>
      </p:sp>
      <p:sp>
        <p:nvSpPr>
          <p:cNvPr id="183313" name="Line 17"/>
          <p:cNvSpPr>
            <a:spLocks noChangeShapeType="1"/>
          </p:cNvSpPr>
          <p:nvPr/>
        </p:nvSpPr>
        <p:spPr bwMode="auto">
          <a:xfrm>
            <a:off x="6477000" y="41910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a:solidFill>
                <a:prstClr val="black"/>
              </a:solidFill>
              <a:latin typeface="Arial" pitchFamily="34" charset="0"/>
            </a:endParaRPr>
          </a:p>
        </p:txBody>
      </p:sp>
      <p:sp>
        <p:nvSpPr>
          <p:cNvPr id="183314" name="Line 18"/>
          <p:cNvSpPr>
            <a:spLocks noChangeShapeType="1"/>
          </p:cNvSpPr>
          <p:nvPr/>
        </p:nvSpPr>
        <p:spPr bwMode="auto">
          <a:xfrm>
            <a:off x="6781800" y="41910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a:solidFill>
                <a:prstClr val="black"/>
              </a:solidFill>
              <a:latin typeface="Arial" pitchFamily="34" charset="0"/>
            </a:endParaRPr>
          </a:p>
        </p:txBody>
      </p:sp>
      <p:sp>
        <p:nvSpPr>
          <p:cNvPr id="183315" name="Line 19"/>
          <p:cNvSpPr>
            <a:spLocks noChangeShapeType="1"/>
          </p:cNvSpPr>
          <p:nvPr/>
        </p:nvSpPr>
        <p:spPr bwMode="auto">
          <a:xfrm>
            <a:off x="7086600" y="41910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a:solidFill>
                <a:prstClr val="black"/>
              </a:solidFill>
              <a:latin typeface="Arial" pitchFamily="34" charset="0"/>
            </a:endParaRPr>
          </a:p>
        </p:txBody>
      </p:sp>
      <p:sp>
        <p:nvSpPr>
          <p:cNvPr id="183316" name="Line 20"/>
          <p:cNvSpPr>
            <a:spLocks noChangeShapeType="1"/>
          </p:cNvSpPr>
          <p:nvPr/>
        </p:nvSpPr>
        <p:spPr bwMode="auto">
          <a:xfrm>
            <a:off x="7391400" y="41910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GB">
              <a:solidFill>
                <a:prstClr val="black"/>
              </a:solidFill>
              <a:latin typeface="Arial" pitchFamily="34" charset="0"/>
            </a:endParaRPr>
          </a:p>
        </p:txBody>
      </p:sp>
      <p:sp>
        <p:nvSpPr>
          <p:cNvPr id="183317" name="Text Box 21"/>
          <p:cNvSpPr txBox="1">
            <a:spLocks noChangeArrowheads="1"/>
          </p:cNvSpPr>
          <p:nvPr/>
        </p:nvSpPr>
        <p:spPr bwMode="auto">
          <a:xfrm>
            <a:off x="1143000" y="5334000"/>
            <a:ext cx="3429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50000"/>
              </a:spcBef>
              <a:spcAft>
                <a:spcPct val="0"/>
              </a:spcAft>
            </a:pPr>
            <a:r>
              <a:rPr lang="en-GB" sz="2400" b="1">
                <a:solidFill>
                  <a:srgbClr val="FF0000"/>
                </a:solidFill>
              </a:rPr>
              <a:t>Narrow span of control</a:t>
            </a:r>
          </a:p>
        </p:txBody>
      </p:sp>
      <p:sp>
        <p:nvSpPr>
          <p:cNvPr id="183318" name="Text Box 22"/>
          <p:cNvSpPr txBox="1">
            <a:spLocks noChangeArrowheads="1"/>
          </p:cNvSpPr>
          <p:nvPr/>
        </p:nvSpPr>
        <p:spPr bwMode="auto">
          <a:xfrm>
            <a:off x="4724400" y="5334000"/>
            <a:ext cx="2971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50000"/>
              </a:spcBef>
              <a:spcAft>
                <a:spcPct val="0"/>
              </a:spcAft>
            </a:pPr>
            <a:r>
              <a:rPr lang="en-GB" sz="2400" b="1">
                <a:solidFill>
                  <a:srgbClr val="FF0000"/>
                </a:solidFill>
              </a:rPr>
              <a:t>Wide span of control</a:t>
            </a:r>
          </a:p>
        </p:txBody>
      </p:sp>
      <p:sp>
        <p:nvSpPr>
          <p:cNvPr id="183319" name="Text Box 23"/>
          <p:cNvSpPr txBox="1">
            <a:spLocks noChangeArrowheads="1"/>
          </p:cNvSpPr>
          <p:nvPr/>
        </p:nvSpPr>
        <p:spPr bwMode="auto">
          <a:xfrm>
            <a:off x="4876800" y="4876800"/>
            <a:ext cx="1676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50000"/>
              </a:spcBef>
              <a:spcAft>
                <a:spcPct val="0"/>
              </a:spcAft>
            </a:pPr>
            <a:r>
              <a:rPr lang="en-GB" sz="2000" b="1" i="1">
                <a:solidFill>
                  <a:srgbClr val="6699FF"/>
                </a:solidFill>
              </a:rPr>
              <a:t>Employees</a:t>
            </a:r>
          </a:p>
        </p:txBody>
      </p:sp>
      <p:sp>
        <p:nvSpPr>
          <p:cNvPr id="183320" name="Text Box 24"/>
          <p:cNvSpPr txBox="1">
            <a:spLocks noChangeArrowheads="1"/>
          </p:cNvSpPr>
          <p:nvPr/>
        </p:nvSpPr>
        <p:spPr bwMode="auto">
          <a:xfrm>
            <a:off x="1600200" y="4876800"/>
            <a:ext cx="1676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50000"/>
              </a:spcBef>
              <a:spcAft>
                <a:spcPct val="0"/>
              </a:spcAft>
            </a:pPr>
            <a:r>
              <a:rPr lang="en-GB" sz="2000" b="1" i="1">
                <a:solidFill>
                  <a:srgbClr val="6699FF"/>
                </a:solidFill>
              </a:rPr>
              <a:t>Employees</a:t>
            </a:r>
          </a:p>
        </p:txBody>
      </p:sp>
      <p:sp>
        <p:nvSpPr>
          <p:cNvPr id="183321" name="Text Box 25"/>
          <p:cNvSpPr txBox="1">
            <a:spLocks noChangeArrowheads="1"/>
          </p:cNvSpPr>
          <p:nvPr/>
        </p:nvSpPr>
        <p:spPr bwMode="auto">
          <a:xfrm>
            <a:off x="1676400" y="3260725"/>
            <a:ext cx="1447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50000"/>
              </a:spcBef>
              <a:spcAft>
                <a:spcPct val="0"/>
              </a:spcAft>
            </a:pPr>
            <a:r>
              <a:rPr lang="en-GB" sz="2000" b="1" i="1">
                <a:solidFill>
                  <a:srgbClr val="6699FF"/>
                </a:solidFill>
              </a:rPr>
              <a:t>Manager</a:t>
            </a:r>
          </a:p>
        </p:txBody>
      </p:sp>
      <p:sp>
        <p:nvSpPr>
          <p:cNvPr id="183322" name="Text Box 26"/>
          <p:cNvSpPr txBox="1">
            <a:spLocks noChangeArrowheads="1"/>
          </p:cNvSpPr>
          <p:nvPr/>
        </p:nvSpPr>
        <p:spPr bwMode="auto">
          <a:xfrm>
            <a:off x="5105400" y="3336925"/>
            <a:ext cx="1447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50000"/>
              </a:spcBef>
              <a:spcAft>
                <a:spcPct val="0"/>
              </a:spcAft>
            </a:pPr>
            <a:r>
              <a:rPr lang="en-GB" sz="2000" b="1" i="1">
                <a:solidFill>
                  <a:srgbClr val="6699FF"/>
                </a:solidFill>
              </a:rPr>
              <a:t>Manager</a:t>
            </a:r>
          </a:p>
        </p:txBody>
      </p:sp>
    </p:spTree>
    <p:extLst>
      <p:ext uri="{BB962C8B-B14F-4D97-AF65-F5344CB8AC3E}">
        <p14:creationId xmlns:p14="http://schemas.microsoft.com/office/powerpoint/2010/main" val="274550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109728" indent="0">
              <a:buNone/>
              <a:defRPr/>
            </a:pPr>
            <a:r>
              <a:rPr lang="en-GB" b="1" dirty="0" smtClean="0"/>
              <a:t>Narrow Span of Control</a:t>
            </a:r>
          </a:p>
          <a:p>
            <a:pPr lvl="1">
              <a:defRPr/>
            </a:pPr>
            <a:r>
              <a:rPr lang="en-GB" dirty="0" smtClean="0"/>
              <a:t>Fewer subordinates to  manage = less empowerment</a:t>
            </a:r>
          </a:p>
          <a:p>
            <a:pPr lvl="1">
              <a:defRPr/>
            </a:pPr>
            <a:r>
              <a:rPr lang="en-GB" dirty="0" smtClean="0"/>
              <a:t>More opportunities to communicate with managers</a:t>
            </a:r>
          </a:p>
          <a:p>
            <a:pPr lvl="1">
              <a:defRPr/>
            </a:pPr>
            <a:r>
              <a:rPr lang="en-GB" dirty="0" smtClean="0"/>
              <a:t>Subordinates likely to be involved in decision making</a:t>
            </a:r>
          </a:p>
          <a:p>
            <a:pPr lvl="1">
              <a:defRPr/>
            </a:pPr>
            <a:r>
              <a:rPr lang="en-GB" dirty="0" smtClean="0"/>
              <a:t>Longer chain of command</a:t>
            </a:r>
            <a:endParaRPr lang="en-GB" dirty="0"/>
          </a:p>
          <a:p>
            <a:pPr marL="228600" lvl="1" indent="0">
              <a:buFontTx/>
              <a:buNone/>
              <a:defRPr/>
            </a:pPr>
            <a:endParaRPr lang="en-GB" dirty="0" smtClean="0"/>
          </a:p>
          <a:p>
            <a:pPr marL="109728" indent="0">
              <a:buNone/>
              <a:defRPr/>
            </a:pPr>
            <a:r>
              <a:rPr lang="en-GB" b="1" dirty="0" smtClean="0"/>
              <a:t>Wide Span of Control</a:t>
            </a:r>
          </a:p>
          <a:p>
            <a:pPr lvl="1">
              <a:defRPr/>
            </a:pPr>
            <a:r>
              <a:rPr lang="en-GB" dirty="0" smtClean="0"/>
              <a:t>More empowerment for subordinates</a:t>
            </a:r>
          </a:p>
          <a:p>
            <a:pPr lvl="1">
              <a:defRPr/>
            </a:pPr>
            <a:r>
              <a:rPr lang="en-GB" dirty="0" smtClean="0"/>
              <a:t>Tasks can be delegated</a:t>
            </a:r>
          </a:p>
          <a:p>
            <a:pPr lvl="1">
              <a:defRPr/>
            </a:pPr>
            <a:r>
              <a:rPr lang="en-GB" dirty="0" smtClean="0"/>
              <a:t>Large number of subordinates to control</a:t>
            </a:r>
          </a:p>
          <a:p>
            <a:pPr lvl="1">
              <a:defRPr/>
            </a:pPr>
            <a:r>
              <a:rPr lang="en-GB" dirty="0" smtClean="0"/>
              <a:t>Fewer managers which saves money</a:t>
            </a:r>
          </a:p>
          <a:p>
            <a:pPr lvl="1">
              <a:defRPr/>
            </a:pPr>
            <a:r>
              <a:rPr lang="en-GB" dirty="0" smtClean="0"/>
              <a:t>Shorter chain of command</a:t>
            </a:r>
            <a:endParaRPr lang="en-GB" dirty="0"/>
          </a:p>
        </p:txBody>
      </p:sp>
      <p:sp>
        <p:nvSpPr>
          <p:cNvPr id="4" name="Slide Number Placeholder 3"/>
          <p:cNvSpPr>
            <a:spLocks noGrp="1"/>
          </p:cNvSpPr>
          <p:nvPr>
            <p:ph type="sldNum" sz="quarter" idx="12"/>
          </p:nvPr>
        </p:nvSpPr>
        <p:spPr/>
        <p:txBody>
          <a:bodyPr/>
          <a:lstStyle/>
          <a:p>
            <a:pPr>
              <a:defRPr/>
            </a:pPr>
            <a:fld id="{3337EFA5-ED65-4636-BA86-BD02F5B089FD}" type="slidenum">
              <a:rPr lang="en-US" smtClean="0">
                <a:solidFill>
                  <a:prstClr val="black"/>
                </a:solidFill>
              </a:rPr>
              <a:pPr>
                <a:defRPr/>
              </a:pPr>
              <a:t>8</a:t>
            </a:fld>
            <a:endParaRPr lang="en-US">
              <a:solidFill>
                <a:prstClr val="black"/>
              </a:solidFill>
            </a:endParaRPr>
          </a:p>
        </p:txBody>
      </p:sp>
      <p:sp>
        <p:nvSpPr>
          <p:cNvPr id="156674" name="Title 1"/>
          <p:cNvSpPr>
            <a:spLocks noGrp="1"/>
          </p:cNvSpPr>
          <p:nvPr>
            <p:ph type="title"/>
          </p:nvPr>
        </p:nvSpPr>
        <p:spPr/>
        <p:txBody>
          <a:bodyPr/>
          <a:lstStyle/>
          <a:p>
            <a:r>
              <a:rPr lang="en-GB" smtClean="0"/>
              <a:t>Organisational Relationships</a:t>
            </a:r>
          </a:p>
        </p:txBody>
      </p:sp>
      <p:pic>
        <p:nvPicPr>
          <p:cNvPr id="15667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3206750"/>
            <a:ext cx="2328862"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6678" name="Picture 3"/>
          <p:cNvPicPr>
            <a:picLocks noChangeAspect="1" noChangeArrowheads="1"/>
          </p:cNvPicPr>
          <p:nvPr/>
        </p:nvPicPr>
        <p:blipFill>
          <a:blip r:embed="rId3">
            <a:extLst>
              <a:ext uri="{28A0092B-C50C-407E-A947-70E740481C1C}">
                <a14:useLocalDpi xmlns:a14="http://schemas.microsoft.com/office/drawing/2010/main" val="0"/>
              </a:ext>
            </a:extLst>
          </a:blip>
          <a:srcRect b="50000"/>
          <a:stretch>
            <a:fillRect/>
          </a:stretch>
        </p:blipFill>
        <p:spPr bwMode="auto">
          <a:xfrm>
            <a:off x="5940152" y="5373216"/>
            <a:ext cx="2916635" cy="1150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866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565694921"/>
              </p:ext>
            </p:extLst>
          </p:nvPr>
        </p:nvGraphicFramePr>
        <p:xfrm>
          <a:off x="128588" y="1981200"/>
          <a:ext cx="8886825" cy="3571875"/>
        </p:xfrm>
        <a:graphic>
          <a:graphicData uri="http://schemas.openxmlformats.org/drawingml/2006/table">
            <a:tbl>
              <a:tblPr firstRow="1" bandRow="1">
                <a:tableStyleId>{5C22544A-7EE6-4342-B048-85BDC9FD1C3A}</a:tableStyleId>
              </a:tblPr>
              <a:tblGrid>
                <a:gridCol w="1563092"/>
                <a:gridCol w="1728192"/>
                <a:gridCol w="2389052"/>
                <a:gridCol w="3206489"/>
              </a:tblGrid>
              <a:tr h="370906">
                <a:tc>
                  <a:txBody>
                    <a:bodyPr/>
                    <a:lstStyle/>
                    <a:p>
                      <a:r>
                        <a:rPr lang="en-GB" sz="1800" dirty="0" smtClean="0"/>
                        <a:t>Structure</a:t>
                      </a:r>
                      <a:endParaRPr lang="en-GB" sz="1800" dirty="0"/>
                    </a:p>
                  </a:txBody>
                  <a:tcPr marL="91455" marR="91455" marT="45728" marB="45728"/>
                </a:tc>
                <a:tc>
                  <a:txBody>
                    <a:bodyPr/>
                    <a:lstStyle/>
                    <a:p>
                      <a:r>
                        <a:rPr lang="en-GB" sz="1800" dirty="0" smtClean="0"/>
                        <a:t>Description</a:t>
                      </a:r>
                      <a:endParaRPr lang="en-GB" sz="1800" dirty="0"/>
                    </a:p>
                  </a:txBody>
                  <a:tcPr marL="91455" marR="91455" marT="45728" marB="45728"/>
                </a:tc>
                <a:tc>
                  <a:txBody>
                    <a:bodyPr/>
                    <a:lstStyle/>
                    <a:p>
                      <a:r>
                        <a:rPr lang="en-GB" sz="1800" dirty="0" smtClean="0"/>
                        <a:t>Advantages</a:t>
                      </a:r>
                      <a:endParaRPr lang="en-GB" sz="1800" dirty="0"/>
                    </a:p>
                  </a:txBody>
                  <a:tcPr marL="91455" marR="91455" marT="45728" marB="45728"/>
                </a:tc>
                <a:tc>
                  <a:txBody>
                    <a:bodyPr/>
                    <a:lstStyle/>
                    <a:p>
                      <a:r>
                        <a:rPr lang="en-GB" sz="1800" dirty="0" smtClean="0"/>
                        <a:t>Disadvantages</a:t>
                      </a:r>
                      <a:endParaRPr lang="en-GB" sz="1800" dirty="0"/>
                    </a:p>
                  </a:txBody>
                  <a:tcPr marL="91455" marR="91455" marT="45728" marB="45728"/>
                </a:tc>
              </a:tr>
              <a:tr h="1737669">
                <a:tc>
                  <a:txBody>
                    <a:bodyPr/>
                    <a:lstStyle/>
                    <a:p>
                      <a:r>
                        <a:rPr lang="en-GB" sz="1800" dirty="0" smtClean="0"/>
                        <a:t>Matrix (project)</a:t>
                      </a:r>
                      <a:endParaRPr lang="en-GB" sz="1800" dirty="0"/>
                    </a:p>
                  </a:txBody>
                  <a:tcPr marL="91455" marR="91455" marT="45728" marB="45728"/>
                </a:tc>
                <a:tc>
                  <a:txBody>
                    <a:bodyPr/>
                    <a:lstStyle/>
                    <a:p>
                      <a:r>
                        <a:rPr lang="en-GB" sz="1800" dirty="0" smtClean="0"/>
                        <a:t>Used for completing a specific</a:t>
                      </a:r>
                      <a:r>
                        <a:rPr lang="en-GB" sz="1800" baseline="0" dirty="0" smtClean="0"/>
                        <a:t> task.</a:t>
                      </a:r>
                    </a:p>
                    <a:p>
                      <a:r>
                        <a:rPr lang="en-GB" sz="1800" baseline="0" dirty="0" smtClean="0"/>
                        <a:t>Involves various departments</a:t>
                      </a:r>
                      <a:endParaRPr lang="en-GB" sz="1800" dirty="0"/>
                    </a:p>
                  </a:txBody>
                  <a:tcPr marL="91455" marR="91455" marT="45728" marB="45728"/>
                </a:tc>
                <a:tc>
                  <a:txBody>
                    <a:bodyPr/>
                    <a:lstStyle/>
                    <a:p>
                      <a:pPr marL="285750" indent="-285750">
                        <a:buFont typeface="Arial" pitchFamily="34" charset="0"/>
                        <a:buChar char="•"/>
                      </a:pPr>
                      <a:r>
                        <a:rPr lang="en-GB" sz="1800" dirty="0" smtClean="0"/>
                        <a:t>Motivating</a:t>
                      </a:r>
                      <a:r>
                        <a:rPr lang="en-GB" sz="1800" baseline="0" dirty="0" smtClean="0"/>
                        <a:t> for employees</a:t>
                      </a:r>
                    </a:p>
                    <a:p>
                      <a:pPr marL="285750" indent="-285750">
                        <a:buFont typeface="Arial" pitchFamily="34" charset="0"/>
                        <a:buChar char="•"/>
                      </a:pPr>
                      <a:r>
                        <a:rPr lang="en-GB" sz="1800" baseline="0" dirty="0" smtClean="0"/>
                        <a:t>Wide range of skills used</a:t>
                      </a:r>
                    </a:p>
                    <a:p>
                      <a:pPr marL="285750" indent="-285750">
                        <a:buFont typeface="Arial" pitchFamily="34" charset="0"/>
                        <a:buChar char="•"/>
                      </a:pPr>
                      <a:r>
                        <a:rPr lang="en-GB" sz="1800" baseline="0" dirty="0" smtClean="0"/>
                        <a:t>Helps solve a problem</a:t>
                      </a:r>
                      <a:endParaRPr lang="en-GB" sz="1800" dirty="0"/>
                    </a:p>
                  </a:txBody>
                  <a:tcPr marL="91455" marR="91455" marT="45728" marB="45728"/>
                </a:tc>
                <a:tc>
                  <a:txBody>
                    <a:bodyPr/>
                    <a:lstStyle/>
                    <a:p>
                      <a:pPr marL="285750" indent="-285750">
                        <a:buFont typeface="Arial" pitchFamily="34" charset="0"/>
                        <a:buChar char="•"/>
                      </a:pPr>
                      <a:r>
                        <a:rPr lang="en-GB" sz="1800" dirty="0" smtClean="0"/>
                        <a:t>Costly</a:t>
                      </a:r>
                      <a:r>
                        <a:rPr lang="en-GB" sz="1800" baseline="0" dirty="0" smtClean="0"/>
                        <a:t> to implement as runs next to normal structure</a:t>
                      </a:r>
                    </a:p>
                    <a:p>
                      <a:pPr marL="285750" indent="-285750">
                        <a:buFont typeface="Arial" pitchFamily="34" charset="0"/>
                        <a:buChar char="•"/>
                      </a:pPr>
                      <a:r>
                        <a:rPr lang="en-GB" sz="1800" baseline="0" dirty="0" smtClean="0"/>
                        <a:t>Two managers can be confusing</a:t>
                      </a:r>
                      <a:endParaRPr lang="en-GB" sz="1800" dirty="0"/>
                    </a:p>
                  </a:txBody>
                  <a:tcPr marL="91455" marR="91455" marT="45728" marB="45728"/>
                </a:tc>
              </a:tr>
              <a:tr h="1463300">
                <a:tc>
                  <a:txBody>
                    <a:bodyPr/>
                    <a:lstStyle/>
                    <a:p>
                      <a:r>
                        <a:rPr lang="en-GB" sz="1200" b="0" dirty="0" smtClean="0"/>
                        <a:t>Entrepreneurial </a:t>
                      </a:r>
                      <a:endParaRPr lang="en-GB" sz="1200" b="0" dirty="0"/>
                    </a:p>
                  </a:txBody>
                  <a:tcPr marL="91455" marR="91455" marT="45728" marB="45728"/>
                </a:tc>
                <a:tc>
                  <a:txBody>
                    <a:bodyPr/>
                    <a:lstStyle/>
                    <a:p>
                      <a:r>
                        <a:rPr lang="en-GB" sz="1800" dirty="0" smtClean="0"/>
                        <a:t>Found in</a:t>
                      </a:r>
                      <a:r>
                        <a:rPr lang="en-GB" sz="1800" baseline="0" dirty="0" smtClean="0"/>
                        <a:t> smaller org’s.</a:t>
                      </a:r>
                    </a:p>
                    <a:p>
                      <a:r>
                        <a:rPr lang="en-GB" sz="1800" baseline="0" dirty="0" smtClean="0"/>
                        <a:t>Decisions mostly made by owner</a:t>
                      </a:r>
                      <a:endParaRPr lang="en-GB" sz="1800" dirty="0"/>
                    </a:p>
                  </a:txBody>
                  <a:tcPr marL="91455" marR="91455" marT="45728" marB="45728"/>
                </a:tc>
                <a:tc>
                  <a:txBody>
                    <a:bodyPr/>
                    <a:lstStyle/>
                    <a:p>
                      <a:pPr marL="285750" indent="-285750">
                        <a:buFont typeface="Arial" pitchFamily="34" charset="0"/>
                        <a:buChar char="•"/>
                      </a:pPr>
                      <a:r>
                        <a:rPr lang="en-GB" sz="1800" dirty="0" smtClean="0"/>
                        <a:t>Decisions are</a:t>
                      </a:r>
                      <a:r>
                        <a:rPr lang="en-GB" sz="1800" baseline="0" dirty="0" smtClean="0"/>
                        <a:t> made quickly</a:t>
                      </a:r>
                    </a:p>
                    <a:p>
                      <a:pPr marL="285750" indent="-285750">
                        <a:buFont typeface="Arial" pitchFamily="34" charset="0"/>
                        <a:buChar char="•"/>
                      </a:pPr>
                      <a:r>
                        <a:rPr lang="en-GB" sz="1800" baseline="0" dirty="0" smtClean="0"/>
                        <a:t>Clear direction for the company</a:t>
                      </a:r>
                      <a:endParaRPr lang="en-GB" sz="1800" dirty="0"/>
                    </a:p>
                  </a:txBody>
                  <a:tcPr marL="91455" marR="91455" marT="45728" marB="45728"/>
                </a:tc>
                <a:tc>
                  <a:txBody>
                    <a:bodyPr/>
                    <a:lstStyle/>
                    <a:p>
                      <a:pPr marL="285750" indent="-285750">
                        <a:buFont typeface="Arial" pitchFamily="34" charset="0"/>
                        <a:buChar char="•"/>
                      </a:pPr>
                      <a:r>
                        <a:rPr lang="en-GB" sz="1800" dirty="0" smtClean="0"/>
                        <a:t>Demotivating for employees</a:t>
                      </a:r>
                    </a:p>
                    <a:p>
                      <a:pPr marL="285750" indent="-285750">
                        <a:buFont typeface="Arial" pitchFamily="34" charset="0"/>
                        <a:buChar char="•"/>
                      </a:pPr>
                      <a:r>
                        <a:rPr lang="en-GB" sz="1800" dirty="0" smtClean="0"/>
                        <a:t>Limite</a:t>
                      </a:r>
                      <a:r>
                        <a:rPr lang="en-GB" sz="1800" baseline="0" dirty="0" smtClean="0"/>
                        <a:t>d number of ideas</a:t>
                      </a:r>
                    </a:p>
                    <a:p>
                      <a:pPr marL="285750" indent="-285750">
                        <a:buFont typeface="Arial" pitchFamily="34" charset="0"/>
                        <a:buChar char="•"/>
                      </a:pPr>
                      <a:r>
                        <a:rPr lang="en-GB" sz="1800" baseline="0" dirty="0" smtClean="0"/>
                        <a:t>Not suitable for large org’s</a:t>
                      </a:r>
                      <a:endParaRPr lang="en-GB" sz="1800" dirty="0"/>
                    </a:p>
                  </a:txBody>
                  <a:tcPr marL="91455" marR="91455" marT="45728" marB="45728"/>
                </a:tc>
              </a:tr>
            </a:tbl>
          </a:graphicData>
        </a:graphic>
      </p:graphicFrame>
      <p:sp>
        <p:nvSpPr>
          <p:cNvPr id="4" name="Slide Number Placeholder 3"/>
          <p:cNvSpPr>
            <a:spLocks noGrp="1"/>
          </p:cNvSpPr>
          <p:nvPr>
            <p:ph type="sldNum" sz="quarter" idx="12"/>
          </p:nvPr>
        </p:nvSpPr>
        <p:spPr/>
        <p:txBody>
          <a:bodyPr/>
          <a:lstStyle/>
          <a:p>
            <a:pPr>
              <a:defRPr/>
            </a:pPr>
            <a:fld id="{E449B306-4760-4E5F-8989-F8D7AC281B6E}" type="slidenum">
              <a:rPr lang="en-US" smtClean="0">
                <a:solidFill>
                  <a:prstClr val="black"/>
                </a:solidFill>
              </a:rPr>
              <a:pPr>
                <a:defRPr/>
              </a:pPr>
              <a:t>9</a:t>
            </a:fld>
            <a:endParaRPr lang="en-US">
              <a:solidFill>
                <a:prstClr val="black"/>
              </a:solidFill>
            </a:endParaRPr>
          </a:p>
        </p:txBody>
      </p:sp>
      <p:sp>
        <p:nvSpPr>
          <p:cNvPr id="146434" name="Title 1"/>
          <p:cNvSpPr>
            <a:spLocks noGrp="1"/>
          </p:cNvSpPr>
          <p:nvPr>
            <p:ph type="title"/>
          </p:nvPr>
        </p:nvSpPr>
        <p:spPr/>
        <p:txBody>
          <a:bodyPr/>
          <a:lstStyle/>
          <a:p>
            <a:r>
              <a:rPr lang="en-GB" smtClean="0"/>
              <a:t>Organisational Structures</a:t>
            </a:r>
          </a:p>
        </p:txBody>
      </p:sp>
      <p:pic>
        <p:nvPicPr>
          <p:cNvPr id="146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3213100"/>
            <a:ext cx="1225550"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64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313" y="4576763"/>
            <a:ext cx="1155700" cy="862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95413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2256</Words>
  <Application>Microsoft Office PowerPoint</Application>
  <PresentationFormat>On-screen Show (4:3)</PresentationFormat>
  <Paragraphs>402</Paragraphs>
  <Slides>48</Slides>
  <Notes>4</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Concourse</vt:lpstr>
      <vt:lpstr>Business Structures</vt:lpstr>
      <vt:lpstr>What is an organisation?</vt:lpstr>
      <vt:lpstr>PowerPoint Presentation</vt:lpstr>
      <vt:lpstr>Internal Structure</vt:lpstr>
      <vt:lpstr>Organisation pyramid</vt:lpstr>
      <vt:lpstr>Organisational Structures</vt:lpstr>
      <vt:lpstr>Span of control</vt:lpstr>
      <vt:lpstr>Organisational Relationships</vt:lpstr>
      <vt:lpstr>Organisational Structures</vt:lpstr>
      <vt:lpstr>Organisational Structures</vt:lpstr>
      <vt:lpstr>Changing Organisational Structure</vt:lpstr>
      <vt:lpstr>Types of organisational grouping</vt:lpstr>
      <vt:lpstr>Organisational Grouping</vt:lpstr>
      <vt:lpstr>Organisational Grouping -  Functional</vt:lpstr>
      <vt:lpstr>Organisational Grouping -  Product/Service</vt:lpstr>
      <vt:lpstr>Organisational Grouping -  Customer</vt:lpstr>
      <vt:lpstr>Organisational Grouping -  Geographical/place/territory</vt:lpstr>
      <vt:lpstr>Organisational Relationships</vt:lpstr>
      <vt:lpstr>Organisational Relationships</vt:lpstr>
      <vt:lpstr>Answer a question</vt:lpstr>
      <vt:lpstr>Peer marking</vt:lpstr>
      <vt:lpstr>Solution  </vt:lpstr>
      <vt:lpstr>Solution (cont’d)</vt:lpstr>
      <vt:lpstr>Solution (cont’d)</vt:lpstr>
      <vt:lpstr>Answer a question</vt:lpstr>
      <vt:lpstr>Self-marking</vt:lpstr>
      <vt:lpstr>Solution to a)</vt:lpstr>
      <vt:lpstr>Solution to b)</vt:lpstr>
      <vt:lpstr>Factors affecting organisation structure</vt:lpstr>
      <vt:lpstr>Definitions</vt:lpstr>
      <vt:lpstr>Delayering</vt:lpstr>
      <vt:lpstr>Downsizing</vt:lpstr>
      <vt:lpstr>Answer a question</vt:lpstr>
      <vt:lpstr>Peer marking</vt:lpstr>
      <vt:lpstr>Solution  </vt:lpstr>
      <vt:lpstr>What is culture?</vt:lpstr>
      <vt:lpstr>Culture definitions</vt:lpstr>
      <vt:lpstr>Culture definition</vt:lpstr>
      <vt:lpstr>Cultural evidence</vt:lpstr>
      <vt:lpstr>Think of your local school</vt:lpstr>
      <vt:lpstr>Importance of corporate culture</vt:lpstr>
      <vt:lpstr>Corporate culture</vt:lpstr>
      <vt:lpstr>How to develop a strong corporate culture</vt:lpstr>
      <vt:lpstr>Advantages of a strong corporate culture</vt:lpstr>
      <vt:lpstr>Answer a question</vt:lpstr>
      <vt:lpstr>Peer marking</vt:lpstr>
      <vt:lpstr>Solution to a)</vt:lpstr>
      <vt:lpstr>Solution  b)</vt:lpstr>
    </vt:vector>
  </TitlesOfParts>
  <Company>RM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Structures</dc:title>
  <dc:creator>AMartin</dc:creator>
  <cp:lastModifiedBy>AMartin</cp:lastModifiedBy>
  <cp:revision>8</cp:revision>
  <cp:lastPrinted>2015-09-15T16:49:53Z</cp:lastPrinted>
  <dcterms:created xsi:type="dcterms:W3CDTF">2015-05-28T15:35:07Z</dcterms:created>
  <dcterms:modified xsi:type="dcterms:W3CDTF">2015-09-21T12:46:08Z</dcterms:modified>
</cp:coreProperties>
</file>