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B2D05-830A-4979-B751-C7D799398EAB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8970B-C10B-42BD-B246-D4CCE0EEE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1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Class could answer the question individually.</a:t>
            </a:r>
          </a:p>
          <a:p>
            <a:r>
              <a:rPr lang="en-GB" smtClean="0">
                <a:latin typeface="Times New Roman" pitchFamily="18" charset="0"/>
              </a:rPr>
              <a:t>Each group could prepare an answer covering all five stakeholders.</a:t>
            </a:r>
          </a:p>
          <a:p>
            <a:r>
              <a:rPr lang="en-GB" smtClean="0">
                <a:latin typeface="Times New Roman" pitchFamily="18" charset="0"/>
              </a:rPr>
              <a:t>Split the class into five groups and each group is given a different stakeholder.</a:t>
            </a:r>
          </a:p>
          <a:p>
            <a:r>
              <a:rPr lang="en-GB" smtClean="0">
                <a:latin typeface="Times New Roman" pitchFamily="18" charset="0"/>
              </a:rPr>
              <a:t>Important to point out what it is they have to describe and how they should do it.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52D82E-8D93-4FE6-897C-E95D6FAA710B}" type="datetimeFigureOut">
              <a:rPr lang="en-US" smtClean="0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0516CB-A5C8-4BB1-AEF1-A6FABBE8CD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4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5AD152-6AB4-47AD-BDEE-C6CDC4A344AA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A663D2-1CF7-48F1-9700-8E0B79B4635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1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15FE4-1EEF-477B-AF2A-0E241C01BB4F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DEF785-D6B1-4AB9-B59A-8DB9DAAFA75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3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31913" y="1600200"/>
            <a:ext cx="7354887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1913" y="3938588"/>
            <a:ext cx="7354887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45FE5-8FA3-4C58-8870-B26FE169372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E973-ADB8-42DF-B452-F538AFB95F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13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6004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4763" y="1600200"/>
            <a:ext cx="36020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AF996-B21D-4A93-8EF5-A7A9DF6493D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263F-8DA0-4423-ABE0-8500A8AB594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0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E45F8E-B664-4E50-B0C0-333AB8F3959C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7CA085-46C0-4D4C-A2A0-C9EAE8762C9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640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F78705-E709-46B5-A77C-0D58A107DC5A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3C78A2-6BB7-47FB-B295-449D02FD984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2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29EA90-C05C-4C30-8E81-8993A1EF7770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ED4FDA-6A11-4CA1-ADEC-9E7A9EAE68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2097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FAA4DA-2AFB-44EF-99D8-605843BC2C9E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1650D4-7BDD-461D-AD3C-1F7347E90B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4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5C754C-091A-4260-82D7-E81E7917B680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E8F3BB-65E4-4470-85DA-71DE12C12B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516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1FEFCA-209B-413A-9C4D-B6DFB4FE39CB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82E457-88A8-4450-82F4-97222968009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5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089EEA0C-A76E-4667-9EB5-84DE3DADCC5F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07E64C-F564-403F-AE10-9418A03B969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2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F1B926-B84C-4457-8960-F50AB994D042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8/17/2015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26B6BB-20DD-4105-A5C7-6B038813F7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9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A4A4F1-ED42-4606-AC87-7FFE6805CBE2}" type="datetimeFigureOut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8/17/2015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252A48-DE58-471A-B564-6106B22D8DA8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4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667000"/>
            <a:ext cx="6096000" cy="1143000"/>
          </a:xfrm>
        </p:spPr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Success criteria:</a:t>
            </a:r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1187450" y="1447800"/>
            <a:ext cx="681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GB" sz="28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676400" y="3810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GB" sz="4800" b="1">
                <a:solidFill>
                  <a:srgbClr val="FF0000"/>
                </a:solidFill>
                <a:latin typeface="Arial Narrow" pitchFamily="34" charset="0"/>
              </a:rPr>
              <a:t>Learning Intentions: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619250" y="1484313"/>
            <a:ext cx="698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000000"/>
                </a:solidFill>
              </a:rPr>
              <a:t>To introduce stakeholders within and out with business organisations.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58888" y="3933825"/>
            <a:ext cx="74168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latin typeface="Lucida Handwriting" pitchFamily="66" charset="0"/>
              </a:rPr>
              <a:t>You should be able to: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2800" b="1" i="1">
                <a:solidFill>
                  <a:srgbClr val="000000"/>
                </a:solidFill>
              </a:rPr>
              <a:t>describe</a:t>
            </a:r>
            <a:r>
              <a:rPr lang="en-GB" sz="2800">
                <a:solidFill>
                  <a:srgbClr val="000000"/>
                </a:solidFill>
              </a:rPr>
              <a:t> what a stakeholder is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• </a:t>
            </a:r>
            <a:r>
              <a:rPr lang="en-GB" sz="2800" b="1" i="1">
                <a:solidFill>
                  <a:srgbClr val="000000"/>
                </a:solidFill>
              </a:rPr>
              <a:t>identify</a:t>
            </a:r>
            <a:r>
              <a:rPr lang="en-GB" sz="2800">
                <a:solidFill>
                  <a:srgbClr val="000000"/>
                </a:solidFill>
              </a:rPr>
              <a:t> stakeholders, both internal and external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• </a:t>
            </a:r>
            <a:r>
              <a:rPr lang="en-GB" sz="2800" b="1" i="1">
                <a:solidFill>
                  <a:srgbClr val="000000"/>
                </a:solidFill>
              </a:rPr>
              <a:t>describe</a:t>
            </a:r>
            <a:r>
              <a:rPr lang="en-GB" sz="2800">
                <a:solidFill>
                  <a:srgbClr val="000000"/>
                </a:solidFill>
              </a:rPr>
              <a:t> stakeholders interests and influences </a:t>
            </a:r>
          </a:p>
        </p:txBody>
      </p:sp>
    </p:spTree>
    <p:extLst>
      <p:ext uri="{BB962C8B-B14F-4D97-AF65-F5344CB8AC3E}">
        <p14:creationId xmlns:p14="http://schemas.microsoft.com/office/powerpoint/2010/main" val="246639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  <p:bldP spid="164867" grpId="0" autoUpdateAnimBg="0"/>
      <p:bldP spid="16486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Command word practice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Describe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Give a thorough description of whatever you are being </a:t>
            </a:r>
            <a:r>
              <a:rPr lang="en-GB" i="1" smtClean="0"/>
              <a:t>specifically</a:t>
            </a:r>
            <a:r>
              <a:rPr lang="en-GB" smtClean="0"/>
              <a:t> asked about.</a:t>
            </a:r>
          </a:p>
          <a:p>
            <a:pPr eaLnBrk="1" hangingPunct="1"/>
            <a:r>
              <a:rPr lang="en-GB" smtClean="0"/>
              <a:t>It is vital that you describe the correct point not just the theory point.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379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 question</a:t>
            </a:r>
            <a:endParaRPr lang="en-US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Describe</a:t>
            </a:r>
            <a:r>
              <a:rPr lang="en-GB" smtClean="0"/>
              <a:t> how five</a:t>
            </a:r>
            <a:r>
              <a:rPr lang="en-GB" b="1" smtClean="0"/>
              <a:t> </a:t>
            </a:r>
            <a:r>
              <a:rPr lang="en-GB" smtClean="0"/>
              <a:t>different stakeholders could </a:t>
            </a:r>
            <a:r>
              <a:rPr lang="en-GB" b="1" smtClean="0">
                <a:solidFill>
                  <a:srgbClr val="4900B4"/>
                </a:solidFill>
              </a:rPr>
              <a:t>influence</a:t>
            </a:r>
            <a:r>
              <a:rPr lang="en-GB" smtClean="0"/>
              <a:t> an organisation. (5 marks)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In this question you have to describe not the stakeholder but their influence on the business.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42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One to get you started...</a:t>
            </a:r>
            <a:endParaRPr lang="en-US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bank is a stakeholder and they could influence the business by granting a loan – </a:t>
            </a:r>
            <a:r>
              <a:rPr lang="en-GB" b="1" smtClean="0">
                <a:solidFill>
                  <a:srgbClr val="4900B4"/>
                </a:solidFill>
              </a:rPr>
              <a:t>this would mean the business could carry out their chosen objective to expand</a:t>
            </a:r>
            <a:r>
              <a:rPr lang="en-GB" smtClean="0"/>
              <a:t>.</a:t>
            </a:r>
          </a:p>
          <a:p>
            <a:pPr eaLnBrk="1" hangingPunct="1"/>
            <a:endParaRPr lang="en-GB" b="1" smtClean="0">
              <a:solidFill>
                <a:srgbClr val="4900B4"/>
              </a:solidFill>
            </a:endParaRPr>
          </a:p>
          <a:p>
            <a:pPr eaLnBrk="1" hangingPunct="1"/>
            <a:r>
              <a:rPr lang="en-GB" smtClean="0"/>
              <a:t>The influence – carrying out the objective is clear in this answer.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61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Now it’s your turn</a:t>
            </a:r>
            <a:endParaRPr 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Describe</a:t>
            </a:r>
            <a:r>
              <a:rPr lang="en-GB" smtClean="0"/>
              <a:t> how five</a:t>
            </a:r>
            <a:r>
              <a:rPr lang="en-GB" b="1" smtClean="0"/>
              <a:t> </a:t>
            </a:r>
            <a:r>
              <a:rPr lang="en-GB" smtClean="0"/>
              <a:t>different stakeholders could </a:t>
            </a:r>
            <a:r>
              <a:rPr lang="en-GB" b="1" smtClean="0">
                <a:solidFill>
                  <a:srgbClr val="4900B4"/>
                </a:solidFill>
              </a:rPr>
              <a:t>influence</a:t>
            </a:r>
            <a:r>
              <a:rPr lang="en-GB" smtClean="0"/>
              <a:t> an organisation. (5 marks)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You have 10 minutes.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38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Peer-assessment</a:t>
            </a:r>
            <a:br>
              <a:rPr lang="en-GB" sz="4000" smtClean="0"/>
            </a:br>
            <a:r>
              <a:rPr lang="en-GB" sz="4000" smtClean="0"/>
              <a:t>solution</a:t>
            </a:r>
            <a:endParaRPr lang="en-US" sz="400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00200"/>
            <a:ext cx="7354887" cy="49974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smtClean="0"/>
              <a:t>The following stakeholders have various influences on a business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smtClean="0"/>
              <a:t>such as: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Manager – makes decisions on the future plans of the organisation helping to expand or improve the business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Worker – can produce a quality product or service by working hard and increase productivity 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shareholder/owners – purchase more shares increasing the available capital for the business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Customer – buys the product or service increasing sales and in turn profits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Local community – petition the organisation to make a change to environmental policies improving the emissions from a business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Government – alters legislation and can keep businesses on track with laws and implementing ideas eg minimum wage act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Bank – approves a loan improving the businesses finances and allowing it to expand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Suppliers – alter the price of supplies either higher or lower, this causes a knock on effect for the businesses customers</a:t>
            </a:r>
            <a:endParaRPr lang="en-US" sz="1800" smtClean="0"/>
          </a:p>
        </p:txBody>
      </p:sp>
      <p:pic>
        <p:nvPicPr>
          <p:cNvPr id="89092" name="Picture 4" descr="ANd9GcTWeG63iZJfLjQFNGYdG6VhGluu1A8TqmcPWQ3MBcm4zcS21KPPjHZLTq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91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7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smtClean="0"/>
              <a:t>Stakeholders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2017713"/>
            <a:ext cx="7478713" cy="4114800"/>
          </a:xfrm>
        </p:spPr>
        <p:txBody>
          <a:bodyPr/>
          <a:lstStyle/>
          <a:p>
            <a:pPr eaLnBrk="1" hangingPunct="1"/>
            <a:r>
              <a:rPr lang="en-GB" smtClean="0"/>
              <a:t>Stakeholders are </a:t>
            </a:r>
            <a:r>
              <a:rPr lang="en-GB" smtClean="0">
                <a:solidFill>
                  <a:schemeClr val="hlink"/>
                </a:solidFill>
              </a:rPr>
              <a:t>people with a key interest in a business</a:t>
            </a:r>
            <a:r>
              <a:rPr lang="en-GB" smtClean="0"/>
              <a:t>.</a:t>
            </a:r>
          </a:p>
          <a:p>
            <a:pPr eaLnBrk="1" hangingPunct="1"/>
            <a:r>
              <a:rPr lang="en-GB" smtClean="0"/>
              <a:t>Stakeholders affect businesses by exerting influence over decisions.</a:t>
            </a:r>
          </a:p>
          <a:p>
            <a:pPr eaLnBrk="1" hangingPunct="1"/>
            <a:r>
              <a:rPr lang="en-GB" smtClean="0"/>
              <a:t>Their influence depends on the degree of their involvement or relative interest in a company.</a:t>
            </a:r>
          </a:p>
        </p:txBody>
      </p:sp>
    </p:spTree>
    <p:extLst>
      <p:ext uri="{BB962C8B-B14F-4D97-AF65-F5344CB8AC3E}">
        <p14:creationId xmlns:p14="http://schemas.microsoft.com/office/powerpoint/2010/main" val="13941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smtClean="0"/>
              <a:t>The three Is…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answering questions about stakeholders think of the three Is: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b="1" smtClean="0">
                <a:solidFill>
                  <a:srgbClr val="FF0000"/>
                </a:solidFill>
              </a:rPr>
              <a:t>I</a:t>
            </a:r>
            <a:r>
              <a:rPr lang="en-GB" smtClean="0"/>
              <a:t>dentify (who are they?)</a:t>
            </a:r>
          </a:p>
          <a:p>
            <a:pPr eaLnBrk="1" hangingPunct="1"/>
            <a:r>
              <a:rPr lang="en-GB" b="1" smtClean="0">
                <a:solidFill>
                  <a:srgbClr val="FF0000"/>
                </a:solidFill>
              </a:rPr>
              <a:t>I</a:t>
            </a:r>
            <a:r>
              <a:rPr lang="en-GB" smtClean="0"/>
              <a:t>nterest (why do they want the firm to succeed?)</a:t>
            </a:r>
          </a:p>
          <a:p>
            <a:pPr eaLnBrk="1" hangingPunct="1"/>
            <a:r>
              <a:rPr lang="en-GB" b="1" smtClean="0">
                <a:solidFill>
                  <a:srgbClr val="FF0000"/>
                </a:solidFill>
              </a:rPr>
              <a:t>I</a:t>
            </a:r>
            <a:r>
              <a:rPr lang="en-GB" smtClean="0"/>
              <a:t>nfluence (how can they affect the firm’s future?)</a:t>
            </a:r>
          </a:p>
        </p:txBody>
      </p:sp>
    </p:spTree>
    <p:extLst>
      <p:ext uri="{BB962C8B-B14F-4D97-AF65-F5344CB8AC3E}">
        <p14:creationId xmlns:p14="http://schemas.microsoft.com/office/powerpoint/2010/main" val="67614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>
            <a:normAutofit fontScale="90000"/>
          </a:bodyPr>
          <a:lstStyle/>
          <a:p>
            <a:pPr algn="l" eaLnBrk="1" hangingPunct="1"/>
            <a:r>
              <a:rPr lang="en-GB" sz="4000" smtClean="0"/>
              <a:t>Identifying stakeholders for all business types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03350" y="1628775"/>
            <a:ext cx="3673475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>
                <a:solidFill>
                  <a:schemeClr val="hlink"/>
                </a:solidFill>
              </a:rPr>
              <a:t>Internal</a:t>
            </a:r>
          </a:p>
          <a:p>
            <a:pPr eaLnBrk="1" hangingPunct="1"/>
            <a:r>
              <a:rPr lang="en-GB" sz="2400" smtClean="0"/>
              <a:t>Owners/shareholders</a:t>
            </a:r>
          </a:p>
          <a:p>
            <a:pPr eaLnBrk="1" hangingPunct="1"/>
            <a:r>
              <a:rPr lang="en-GB" sz="2400" smtClean="0"/>
              <a:t>Employees/workers</a:t>
            </a:r>
          </a:p>
          <a:p>
            <a:pPr eaLnBrk="1" hangingPunct="1"/>
            <a:r>
              <a:rPr lang="en-GB" sz="2400" smtClean="0"/>
              <a:t>Management</a:t>
            </a:r>
          </a:p>
          <a:p>
            <a:pPr eaLnBrk="1" hangingPunct="1"/>
            <a:endParaRPr lang="en-GB" sz="2400" smtClean="0"/>
          </a:p>
          <a:p>
            <a:pPr eaLnBrk="1" hangingPunct="1"/>
            <a:endParaRPr lang="en-GB" sz="2800" smtClean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59338" y="1557338"/>
            <a:ext cx="3994150" cy="45259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>
                <a:solidFill>
                  <a:schemeClr val="hlink"/>
                </a:solidFill>
              </a:rPr>
              <a:t>External</a:t>
            </a:r>
          </a:p>
          <a:p>
            <a:pPr eaLnBrk="1" hangingPunct="1"/>
            <a:r>
              <a:rPr lang="en-GB" sz="2400" smtClean="0"/>
              <a:t>Customers</a:t>
            </a:r>
          </a:p>
          <a:p>
            <a:pPr eaLnBrk="1" hangingPunct="1"/>
            <a:r>
              <a:rPr lang="en-GB" sz="2400" smtClean="0"/>
              <a:t>Banks/lenders</a:t>
            </a:r>
          </a:p>
          <a:p>
            <a:pPr eaLnBrk="1" hangingPunct="1"/>
            <a:r>
              <a:rPr lang="en-GB" sz="2400" smtClean="0"/>
              <a:t>Investors</a:t>
            </a:r>
          </a:p>
          <a:p>
            <a:pPr eaLnBrk="1" hangingPunct="1"/>
            <a:r>
              <a:rPr lang="en-GB" sz="2400" smtClean="0"/>
              <a:t>National/Local government</a:t>
            </a:r>
          </a:p>
          <a:p>
            <a:pPr eaLnBrk="1" hangingPunct="1"/>
            <a:r>
              <a:rPr lang="en-GB" sz="2400" smtClean="0"/>
              <a:t>Suppliers </a:t>
            </a:r>
          </a:p>
          <a:p>
            <a:pPr eaLnBrk="1" hangingPunct="1"/>
            <a:r>
              <a:rPr lang="en-GB" sz="2400" smtClean="0"/>
              <a:t>Donors (for charities)</a:t>
            </a:r>
          </a:p>
          <a:p>
            <a:pPr eaLnBrk="1" hangingPunct="1"/>
            <a:r>
              <a:rPr lang="en-GB" sz="2400" smtClean="0"/>
              <a:t>Taxpayers</a:t>
            </a:r>
          </a:p>
          <a:p>
            <a:pPr eaLnBrk="1" hangingPunct="1"/>
            <a:r>
              <a:rPr lang="en-GB" sz="2400" smtClean="0"/>
              <a:t>Society/Local Community</a:t>
            </a:r>
          </a:p>
          <a:p>
            <a:pPr eaLnBrk="1" hangingPunct="1"/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11350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smtClean="0"/>
              <a:t>Stakeholder Interest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2017713"/>
            <a:ext cx="7478713" cy="41148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Owners </a:t>
            </a:r>
            <a:r>
              <a:rPr lang="en-GB" smtClean="0"/>
              <a:t>want high profits, high dividends.</a:t>
            </a:r>
          </a:p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Managers</a:t>
            </a:r>
            <a:r>
              <a:rPr lang="en-GB" smtClean="0"/>
              <a:t> want promotion, bonuses, job security.</a:t>
            </a:r>
          </a:p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Employees </a:t>
            </a:r>
            <a:r>
              <a:rPr lang="en-GB" smtClean="0"/>
              <a:t>want better wages, better working conditions, job security.</a:t>
            </a:r>
          </a:p>
        </p:txBody>
      </p:sp>
    </p:spTree>
    <p:extLst>
      <p:ext uri="{BB962C8B-B14F-4D97-AF65-F5344CB8AC3E}">
        <p14:creationId xmlns:p14="http://schemas.microsoft.com/office/powerpoint/2010/main" val="19513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smtClean="0"/>
              <a:t>Stakeholder Interest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Suppliers </a:t>
            </a:r>
            <a:r>
              <a:rPr lang="en-GB" smtClean="0"/>
              <a:t>want regular orders, prompt payment.</a:t>
            </a:r>
          </a:p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Customers</a:t>
            </a:r>
            <a:r>
              <a:rPr lang="en-GB" smtClean="0"/>
              <a:t> want low prices, high quality.</a:t>
            </a:r>
          </a:p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Banks</a:t>
            </a:r>
            <a:r>
              <a:rPr lang="en-GB" smtClean="0"/>
              <a:t> want loans repaid on time.</a:t>
            </a:r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48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smtClean="0"/>
              <a:t>Stakeholder influence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03350" y="2017713"/>
            <a:ext cx="7551738" cy="41148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Owners </a:t>
            </a:r>
            <a:r>
              <a:rPr lang="en-GB" smtClean="0"/>
              <a:t>put capital in, vote at AGM (change board of directors).</a:t>
            </a:r>
          </a:p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Managers</a:t>
            </a:r>
            <a:r>
              <a:rPr lang="en-GB" smtClean="0"/>
              <a:t> hire/fire employees, create policy and rules, make decisions.</a:t>
            </a:r>
          </a:p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Employees</a:t>
            </a:r>
            <a:r>
              <a:rPr lang="en-GB" smtClean="0"/>
              <a:t> go on strike, increase/decrease productivity, provide good/bad customer service.</a:t>
            </a:r>
          </a:p>
        </p:txBody>
      </p:sp>
    </p:spTree>
    <p:extLst>
      <p:ext uri="{BB962C8B-B14F-4D97-AF65-F5344CB8AC3E}">
        <p14:creationId xmlns:p14="http://schemas.microsoft.com/office/powerpoint/2010/main" val="2895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smtClean="0"/>
              <a:t>Stakeholder influence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4294967295"/>
          </p:nvPr>
        </p:nvSpPr>
        <p:spPr>
          <a:xfrm>
            <a:off x="1547813" y="1557338"/>
            <a:ext cx="7264400" cy="4557712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Suppliers</a:t>
            </a:r>
            <a:r>
              <a:rPr lang="en-GB" smtClean="0"/>
              <a:t> raise/lower prices, change delivery times, change credit terms.</a:t>
            </a:r>
          </a:p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Customers </a:t>
            </a:r>
            <a:r>
              <a:rPr lang="en-GB" smtClean="0"/>
              <a:t>can choose to buy or not to buy products, affect ‘word of mouth’ and reputation.</a:t>
            </a:r>
          </a:p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Banks</a:t>
            </a:r>
            <a:r>
              <a:rPr lang="en-GB" smtClean="0"/>
              <a:t> grant or deny loans, change interest rates, change repayment details (end date).</a:t>
            </a:r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8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Conflict amongst stakeholders??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What does this mean?</a:t>
            </a:r>
          </a:p>
          <a:p>
            <a:pPr>
              <a:buFontTx/>
              <a:buNone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962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636</Words>
  <Application>Microsoft Office PowerPoint</Application>
  <PresentationFormat>On-screen Show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Success criteria:</vt:lpstr>
      <vt:lpstr>Stakeholders</vt:lpstr>
      <vt:lpstr>The three Is…</vt:lpstr>
      <vt:lpstr>Identifying stakeholders for all business types</vt:lpstr>
      <vt:lpstr>Stakeholder Interest</vt:lpstr>
      <vt:lpstr>Stakeholder Interest</vt:lpstr>
      <vt:lpstr>Stakeholder influence</vt:lpstr>
      <vt:lpstr>Stakeholder influence</vt:lpstr>
      <vt:lpstr>Conflict amongst stakeholders??</vt:lpstr>
      <vt:lpstr>Command word practice</vt:lpstr>
      <vt:lpstr>Exam question</vt:lpstr>
      <vt:lpstr>One to get you started...</vt:lpstr>
      <vt:lpstr>Now it’s your turn</vt:lpstr>
      <vt:lpstr>Peer-assessment solution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criteria:</dc:title>
  <dc:creator>AMartin</dc:creator>
  <cp:lastModifiedBy>AMartin</cp:lastModifiedBy>
  <cp:revision>2</cp:revision>
  <dcterms:created xsi:type="dcterms:W3CDTF">2015-08-17T16:41:18Z</dcterms:created>
  <dcterms:modified xsi:type="dcterms:W3CDTF">2015-08-17T16:45:15Z</dcterms:modified>
</cp:coreProperties>
</file>