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62" r:id="rId3"/>
    <p:sldId id="261" r:id="rId4"/>
    <p:sldId id="263" r:id="rId5"/>
    <p:sldId id="270" r:id="rId6"/>
    <p:sldId id="264" r:id="rId7"/>
    <p:sldId id="265" r:id="rId8"/>
    <p:sldId id="266" r:id="rId9"/>
    <p:sldId id="267" r:id="rId10"/>
    <p:sldId id="268" r:id="rId11"/>
    <p:sldId id="271" r:id="rId12"/>
    <p:sldId id="269" r:id="rId1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565" autoAdjust="0"/>
    <p:restoredTop sz="86386" autoAdjust="0"/>
  </p:normalViewPr>
  <p:slideViewPr>
    <p:cSldViewPr snapToGrid="0" snapToObjects="1">
      <p:cViewPr varScale="1">
        <p:scale>
          <a:sx n="68" d="100"/>
          <a:sy n="68" d="100"/>
        </p:scale>
        <p:origin x="-954" y="-90"/>
      </p:cViewPr>
      <p:guideLst>
        <p:guide orient="horz" pos="2160"/>
        <p:guide pos="2880"/>
      </p:guideLst>
    </p:cSldViewPr>
  </p:slideViewPr>
  <p:outlineViewPr>
    <p:cViewPr>
      <p:scale>
        <a:sx n="33" d="100"/>
        <a:sy n="33" d="100"/>
      </p:scale>
      <p:origin x="0" y="15824"/>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lang="en-US"/>
          </a:p>
        </p:txBody>
      </p:sp>
      <p:sp>
        <p:nvSpPr>
          <p:cNvPr id="4" name="Date Placeholder 3"/>
          <p:cNvSpPr>
            <a:spLocks noGrp="1"/>
          </p:cNvSpPr>
          <p:nvPr>
            <p:ph type="dt" sz="half" idx="10"/>
          </p:nvPr>
        </p:nvSpPr>
        <p:spPr/>
        <p:txBody>
          <a:bodyPr/>
          <a:lstStyle/>
          <a:p>
            <a:fld id="{7B33F619-8034-144A-B96D-4F6AC2320A05}" type="datetimeFigureOut">
              <a:rPr lang="en-US" smtClean="0"/>
              <a:pPr/>
              <a:t>8/26/2015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9AD7985-A97F-7549-B67C-1F5C93A994F7}"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7B33F619-8034-144A-B96D-4F6AC2320A05}" type="datetimeFigureOut">
              <a:rPr lang="en-US" smtClean="0"/>
              <a:pPr/>
              <a:t>8/26/2015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9AD7985-A97F-7549-B67C-1F5C93A994F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7B33F619-8034-144A-B96D-4F6AC2320A05}" type="datetimeFigureOut">
              <a:rPr lang="en-US" smtClean="0"/>
              <a:pPr/>
              <a:t>8/26/2015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9AD7985-A97F-7549-B67C-1F5C93A994F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idx="1"/>
          </p:nvPr>
        </p:nvSpPr>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7B33F619-8034-144A-B96D-4F6AC2320A05}" type="datetimeFigureOut">
              <a:rPr lang="en-US" smtClean="0"/>
              <a:pPr/>
              <a:t>8/26/2015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9AD7985-A97F-7549-B67C-1F5C93A994F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p:txBody>
          <a:bodyPr/>
          <a:lstStyle/>
          <a:p>
            <a:fld id="{7B33F619-8034-144A-B96D-4F6AC2320A05}" type="datetimeFigureOut">
              <a:rPr lang="en-US" smtClean="0"/>
              <a:pPr/>
              <a:t>8/26/2015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9AD7985-A97F-7549-B67C-1F5C93A994F7}"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Date Placeholder 4"/>
          <p:cNvSpPr>
            <a:spLocks noGrp="1"/>
          </p:cNvSpPr>
          <p:nvPr>
            <p:ph type="dt" sz="half" idx="10"/>
          </p:nvPr>
        </p:nvSpPr>
        <p:spPr/>
        <p:txBody>
          <a:bodyPr/>
          <a:lstStyle/>
          <a:p>
            <a:fld id="{7B33F619-8034-144A-B96D-4F6AC2320A05}" type="datetimeFigureOut">
              <a:rPr lang="en-US" smtClean="0"/>
              <a:pPr/>
              <a:t>8/26/2015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9AD7985-A97F-7549-B67C-1F5C93A994F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7" name="Date Placeholder 6"/>
          <p:cNvSpPr>
            <a:spLocks noGrp="1"/>
          </p:cNvSpPr>
          <p:nvPr>
            <p:ph type="dt" sz="half" idx="10"/>
          </p:nvPr>
        </p:nvSpPr>
        <p:spPr/>
        <p:txBody>
          <a:bodyPr/>
          <a:lstStyle/>
          <a:p>
            <a:fld id="{7B33F619-8034-144A-B96D-4F6AC2320A05}" type="datetimeFigureOut">
              <a:rPr lang="en-US" smtClean="0"/>
              <a:pPr/>
              <a:t>8/26/2015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9AD7985-A97F-7549-B67C-1F5C93A994F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Date Placeholder 2"/>
          <p:cNvSpPr>
            <a:spLocks noGrp="1"/>
          </p:cNvSpPr>
          <p:nvPr>
            <p:ph type="dt" sz="half" idx="10"/>
          </p:nvPr>
        </p:nvSpPr>
        <p:spPr/>
        <p:txBody>
          <a:bodyPr/>
          <a:lstStyle/>
          <a:p>
            <a:fld id="{7B33F619-8034-144A-B96D-4F6AC2320A05}" type="datetimeFigureOut">
              <a:rPr lang="en-US" smtClean="0"/>
              <a:pPr/>
              <a:t>8/26/2015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9AD7985-A97F-7549-B67C-1F5C93A994F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B33F619-8034-144A-B96D-4F6AC2320A05}" type="datetimeFigureOut">
              <a:rPr lang="en-US" smtClean="0"/>
              <a:pPr/>
              <a:t>8/26/2015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9AD7985-A97F-7549-B67C-1F5C93A994F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7B33F619-8034-144A-B96D-4F6AC2320A05}" type="datetimeFigureOut">
              <a:rPr lang="en-US" smtClean="0"/>
              <a:pPr/>
              <a:t>8/26/2015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9AD7985-A97F-7549-B67C-1F5C93A994F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7B33F619-8034-144A-B96D-4F6AC2320A05}" type="datetimeFigureOut">
              <a:rPr lang="en-US" smtClean="0"/>
              <a:pPr/>
              <a:t>8/26/2015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9AD7985-A97F-7549-B67C-1F5C93A994F7}"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GB"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B33F619-8034-144A-B96D-4F6AC2320A05}" type="datetimeFigureOut">
              <a:rPr lang="en-US" smtClean="0"/>
              <a:pPr/>
              <a:t>8/26/2015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9AD7985-A97F-7549-B67C-1F5C93A994F7}"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s://www.ucas.com/ucas/undergraduate/getting-started/when-apply/writing-personal-statement"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Personal Statement Guidance</a:t>
            </a:r>
            <a:endParaRPr lang="en-US" dirty="0"/>
          </a:p>
        </p:txBody>
      </p:sp>
      <p:sp>
        <p:nvSpPr>
          <p:cNvPr id="3" name="Subtitle 2"/>
          <p:cNvSpPr>
            <a:spLocks noGrp="1"/>
          </p:cNvSpPr>
          <p:nvPr>
            <p:ph type="subTitle" idx="1"/>
          </p:nvPr>
        </p:nvSpPr>
        <p:spPr/>
        <p:txBody>
          <a:bodyPr/>
          <a:lstStyle/>
          <a:p>
            <a:r>
              <a:rPr lang="en-US" dirty="0" smtClean="0"/>
              <a:t>S6 Social Education - UCAS</a:t>
            </a:r>
            <a:endParaRPr lang="en-US" dirty="0"/>
          </a:p>
        </p:txBody>
      </p:sp>
      <p:pic>
        <p:nvPicPr>
          <p:cNvPr id="4" name="Content Placeholder 3" descr="2091749850_e91f4e8703.jpg"/>
          <p:cNvPicPr>
            <a:picLocks noChangeAspect="1"/>
          </p:cNvPicPr>
          <p:nvPr/>
        </p:nvPicPr>
        <p:blipFill>
          <a:blip r:embed="rId2"/>
          <a:srcRect l="-59273" r="-59273"/>
          <a:stretch>
            <a:fillRect/>
          </a:stretch>
        </p:blipFill>
        <p:spPr>
          <a:xfrm>
            <a:off x="6245896" y="629823"/>
            <a:ext cx="2728559" cy="1500602"/>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57432" cy="1143000"/>
          </a:xfrm>
        </p:spPr>
        <p:txBody>
          <a:bodyPr>
            <a:normAutofit/>
          </a:bodyPr>
          <a:lstStyle/>
          <a:p>
            <a:r>
              <a:rPr lang="en-US" dirty="0" smtClean="0"/>
              <a:t>Other things to consider</a:t>
            </a:r>
            <a:endParaRPr lang="en-US" dirty="0"/>
          </a:p>
        </p:txBody>
      </p:sp>
      <p:sp>
        <p:nvSpPr>
          <p:cNvPr id="3" name="Content Placeholder 2"/>
          <p:cNvSpPr>
            <a:spLocks noGrp="1"/>
          </p:cNvSpPr>
          <p:nvPr>
            <p:ph idx="1"/>
          </p:nvPr>
        </p:nvSpPr>
        <p:spPr>
          <a:xfrm>
            <a:off x="457200" y="1417638"/>
            <a:ext cx="8229600" cy="5440362"/>
          </a:xfrm>
        </p:spPr>
        <p:txBody>
          <a:bodyPr>
            <a:normAutofit fontScale="62500" lnSpcReduction="20000"/>
          </a:bodyPr>
          <a:lstStyle/>
          <a:p>
            <a:pPr lvl="0"/>
            <a:r>
              <a:rPr lang="en-GB" b="1" u="sng" dirty="0"/>
              <a:t>Don’t be bland</a:t>
            </a:r>
          </a:p>
          <a:p>
            <a:pPr lvl="0"/>
            <a:r>
              <a:rPr lang="en-GB" dirty="0"/>
              <a:t>Be specific from line one</a:t>
            </a:r>
          </a:p>
          <a:p>
            <a:pPr lvl="0"/>
            <a:r>
              <a:rPr lang="en-GB" dirty="0"/>
              <a:t>Write reflectively about relevant interests or experience  </a:t>
            </a:r>
          </a:p>
          <a:p>
            <a:pPr lvl="0"/>
            <a:r>
              <a:rPr lang="en-GB" dirty="0"/>
              <a:t>Avoid </a:t>
            </a:r>
            <a:r>
              <a:rPr lang="en-GB" dirty="0" smtClean="0"/>
              <a:t>quotations (unless cited), </a:t>
            </a:r>
            <a:r>
              <a:rPr lang="en-GB" dirty="0"/>
              <a:t>lists, clichés, repetition, exaggeration, negativity, stilted vocabulary or plagiarism of any kind</a:t>
            </a:r>
          </a:p>
          <a:p>
            <a:pPr lvl="0"/>
            <a:r>
              <a:rPr lang="en-GB" dirty="0"/>
              <a:t>Convey passion without using the word ‘passion’</a:t>
            </a:r>
          </a:p>
          <a:p>
            <a:pPr lvl="0"/>
            <a:r>
              <a:rPr lang="en-GB" dirty="0"/>
              <a:t>Focus on what </a:t>
            </a:r>
            <a:r>
              <a:rPr lang="en-GB" b="1" dirty="0"/>
              <a:t>currently </a:t>
            </a:r>
            <a:r>
              <a:rPr lang="en-GB" dirty="0"/>
              <a:t>inspires</a:t>
            </a:r>
            <a:r>
              <a:rPr lang="en-GB" dirty="0" smtClean="0"/>
              <a:t> you, </a:t>
            </a:r>
            <a:r>
              <a:rPr lang="en-GB" dirty="0"/>
              <a:t>not ‘when I was six’, ‘since I was a child’ or ‘from a young age’</a:t>
            </a:r>
          </a:p>
          <a:p>
            <a:pPr lvl="0"/>
            <a:r>
              <a:rPr lang="en-GB" dirty="0"/>
              <a:t>Be concise – less  is </a:t>
            </a:r>
            <a:r>
              <a:rPr lang="en-GB" dirty="0" smtClean="0"/>
              <a:t>more!</a:t>
            </a:r>
          </a:p>
          <a:p>
            <a:pPr lvl="0"/>
            <a:r>
              <a:rPr lang="en-GB" dirty="0" smtClean="0"/>
              <a:t>Try to get the </a:t>
            </a:r>
            <a:r>
              <a:rPr lang="en-GB" dirty="0"/>
              <a:t>right balance between academic and extra-curricular interests</a:t>
            </a:r>
          </a:p>
          <a:p>
            <a:pPr lvl="0"/>
            <a:r>
              <a:rPr lang="en-GB" dirty="0"/>
              <a:t>Apply the ‘so what?’ factor, so that everything included has relevance</a:t>
            </a:r>
          </a:p>
          <a:p>
            <a:pPr lvl="0"/>
            <a:r>
              <a:rPr lang="en-GB" dirty="0"/>
              <a:t>For joint or combined courses, write about each subject</a:t>
            </a:r>
          </a:p>
          <a:p>
            <a:pPr lvl="0"/>
            <a:r>
              <a:rPr lang="en-GB" dirty="0"/>
              <a:t>If</a:t>
            </a:r>
            <a:r>
              <a:rPr lang="en-GB" dirty="0" smtClean="0"/>
              <a:t> you want </a:t>
            </a:r>
            <a:r>
              <a:rPr lang="en-GB" dirty="0"/>
              <a:t>to apply for a mixture of different courses,</a:t>
            </a:r>
            <a:r>
              <a:rPr lang="en-GB" dirty="0" smtClean="0"/>
              <a:t> you should </a:t>
            </a:r>
            <a:r>
              <a:rPr lang="en-GB" dirty="0"/>
              <a:t>seek advice</a:t>
            </a:r>
            <a:r>
              <a:rPr lang="en-GB" dirty="0" smtClean="0"/>
              <a:t> from your PTPS as this can impact your personal statement</a:t>
            </a:r>
          </a:p>
          <a:p>
            <a:pPr lvl="0"/>
            <a:r>
              <a:rPr lang="en-GB" dirty="0"/>
              <a:t>They should speak to their referee about anything they feel needs to be included or emphasised in the academic </a:t>
            </a:r>
            <a:r>
              <a:rPr lang="en-GB" dirty="0" smtClean="0"/>
              <a:t>reference </a:t>
            </a:r>
            <a:r>
              <a:rPr lang="en-GB" dirty="0" err="1" smtClean="0"/>
              <a:t>i.e</a:t>
            </a:r>
            <a:r>
              <a:rPr lang="en-GB" dirty="0" smtClean="0"/>
              <a:t> if you have not been able to fit something into your personal statement</a:t>
            </a:r>
          </a:p>
          <a:p>
            <a:pPr>
              <a:buNone/>
            </a:pPr>
            <a:endParaRPr lang="en-US" dirty="0"/>
          </a:p>
        </p:txBody>
      </p:sp>
      <p:pic>
        <p:nvPicPr>
          <p:cNvPr id="4" name="Content Placeholder 3" descr="2091749850_e91f4e8703.jpg"/>
          <p:cNvPicPr>
            <a:picLocks noChangeAspect="1"/>
          </p:cNvPicPr>
          <p:nvPr/>
        </p:nvPicPr>
        <p:blipFill>
          <a:blip r:embed="rId2"/>
          <a:srcRect l="-59273" r="-59273"/>
          <a:stretch>
            <a:fillRect/>
          </a:stretch>
        </p:blipFill>
        <p:spPr>
          <a:xfrm>
            <a:off x="7007896" y="274638"/>
            <a:ext cx="2728559" cy="1500602"/>
          </a:xfrm>
          <a:prstGeom prst="rect">
            <a:avLst/>
          </a:prstGeom>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UCAS Advice Video</a:t>
            </a:r>
            <a:endParaRPr lang="en-US" dirty="0"/>
          </a:p>
        </p:txBody>
      </p:sp>
      <p:sp>
        <p:nvSpPr>
          <p:cNvPr id="3" name="Content Placeholder 2"/>
          <p:cNvSpPr>
            <a:spLocks noGrp="1"/>
          </p:cNvSpPr>
          <p:nvPr>
            <p:ph idx="1"/>
          </p:nvPr>
        </p:nvSpPr>
        <p:spPr/>
        <p:txBody>
          <a:bodyPr/>
          <a:lstStyle/>
          <a:p>
            <a:pPr marL="0" indent="0">
              <a:buNone/>
            </a:pPr>
            <a:endParaRPr lang="en-US" dirty="0" smtClean="0">
              <a:solidFill>
                <a:srgbClr val="FF0000"/>
              </a:solidFill>
              <a:hlinkClick r:id="rId2"/>
            </a:endParaRPr>
          </a:p>
          <a:p>
            <a:pPr marL="0" indent="0">
              <a:buNone/>
            </a:pPr>
            <a:endParaRPr lang="en-US" dirty="0">
              <a:solidFill>
                <a:srgbClr val="FF0000"/>
              </a:solidFill>
              <a:hlinkClick r:id="rId2"/>
            </a:endParaRPr>
          </a:p>
          <a:p>
            <a:pPr marL="0" indent="0">
              <a:buNone/>
            </a:pPr>
            <a:r>
              <a:rPr lang="en-US" dirty="0" smtClean="0">
                <a:solidFill>
                  <a:srgbClr val="FF0000"/>
                </a:solidFill>
                <a:hlinkClick r:id="rId2"/>
              </a:rPr>
              <a:t>https</a:t>
            </a:r>
            <a:r>
              <a:rPr lang="en-US" dirty="0">
                <a:solidFill>
                  <a:srgbClr val="FF0000"/>
                </a:solidFill>
                <a:hlinkClick r:id="rId2"/>
              </a:rPr>
              <a:t>://</a:t>
            </a:r>
            <a:r>
              <a:rPr lang="en-US" dirty="0" smtClean="0">
                <a:solidFill>
                  <a:srgbClr val="FF0000"/>
                </a:solidFill>
                <a:hlinkClick r:id="rId2"/>
              </a:rPr>
              <a:t>www.ucas.com/ucas/undergraduate/getting-started/when-apply/writing-personal-statement</a:t>
            </a:r>
            <a:endParaRPr lang="en-US" dirty="0" smtClean="0">
              <a:solidFill>
                <a:srgbClr val="FF0000"/>
              </a:solidFill>
            </a:endParaRPr>
          </a:p>
          <a:p>
            <a:pPr marL="0" indent="0">
              <a:buNone/>
            </a:pPr>
            <a:endParaRPr lang="en-US" dirty="0" smtClean="0">
              <a:solidFill>
                <a:srgbClr val="FF0000"/>
              </a:solidFill>
            </a:endParaRPr>
          </a:p>
          <a:p>
            <a:pPr marL="0" indent="0">
              <a:buNone/>
            </a:pPr>
            <a:endParaRPr lang="en-US" dirty="0">
              <a:solidFill>
                <a:srgbClr val="FF0000"/>
              </a:solidFill>
            </a:endParaRPr>
          </a:p>
          <a:p>
            <a:pPr marL="0" indent="0">
              <a:buNone/>
            </a:pPr>
            <a:endParaRPr lang="en-US" dirty="0" smtClean="0">
              <a:solidFill>
                <a:srgbClr val="FF0000"/>
              </a:solidFill>
            </a:endParaRPr>
          </a:p>
          <a:p>
            <a:pPr marL="0" indent="0">
              <a:buNone/>
            </a:pPr>
            <a:endParaRPr lang="en-US" dirty="0"/>
          </a:p>
          <a:p>
            <a:pPr marL="0" indent="0">
              <a:buNone/>
            </a:pPr>
            <a:endParaRPr lang="en-US" dirty="0"/>
          </a:p>
        </p:txBody>
      </p:sp>
      <p:pic>
        <p:nvPicPr>
          <p:cNvPr id="4" name="Content Placeholder 3" descr="2091749850_e91f4e8703.jpg"/>
          <p:cNvPicPr>
            <a:picLocks noChangeAspect="1"/>
          </p:cNvPicPr>
          <p:nvPr/>
        </p:nvPicPr>
        <p:blipFill>
          <a:blip r:embed="rId3"/>
          <a:srcRect l="-59273" r="-59273"/>
          <a:stretch>
            <a:fillRect/>
          </a:stretch>
        </p:blipFill>
        <p:spPr>
          <a:xfrm>
            <a:off x="6988549" y="339860"/>
            <a:ext cx="2410282" cy="1325562"/>
          </a:xfrm>
          <a:prstGeom prst="rect">
            <a:avLst/>
          </a:prstGeom>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804484" cy="1143000"/>
          </a:xfrm>
        </p:spPr>
        <p:txBody>
          <a:bodyPr/>
          <a:lstStyle/>
          <a:p>
            <a:r>
              <a:rPr lang="en-US" dirty="0" smtClean="0"/>
              <a:t>Personal Statement Deadlines</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Your PTPS will provide you with feedback and advice on your personal statement as long as you stick to the deadlines set. </a:t>
            </a:r>
          </a:p>
          <a:p>
            <a:pPr lvl="1">
              <a:buNone/>
            </a:pPr>
            <a:endParaRPr lang="en-US" dirty="0" smtClean="0"/>
          </a:p>
          <a:p>
            <a:pPr>
              <a:buNone/>
            </a:pPr>
            <a:r>
              <a:rPr lang="en-US" dirty="0" smtClean="0"/>
              <a:t>	1</a:t>
            </a:r>
            <a:r>
              <a:rPr lang="en-US" baseline="30000" dirty="0" smtClean="0"/>
              <a:t>st</a:t>
            </a:r>
            <a:r>
              <a:rPr lang="en-US" dirty="0" smtClean="0"/>
              <a:t> Draft 							- </a:t>
            </a:r>
            <a:r>
              <a:rPr lang="en-US" smtClean="0"/>
              <a:t>Tuesday 23</a:t>
            </a:r>
            <a:r>
              <a:rPr lang="en-US" baseline="30000" smtClean="0"/>
              <a:t>rd</a:t>
            </a:r>
            <a:r>
              <a:rPr lang="en-US" smtClean="0"/>
              <a:t> </a:t>
            </a:r>
            <a:r>
              <a:rPr lang="en-US" dirty="0" smtClean="0"/>
              <a:t>June</a:t>
            </a:r>
          </a:p>
          <a:p>
            <a:pPr>
              <a:buNone/>
            </a:pPr>
            <a:r>
              <a:rPr lang="en-US" dirty="0" smtClean="0"/>
              <a:t>	2</a:t>
            </a:r>
            <a:r>
              <a:rPr lang="en-US" baseline="30000" dirty="0" smtClean="0"/>
              <a:t>nd</a:t>
            </a:r>
            <a:r>
              <a:rPr lang="en-US" dirty="0" smtClean="0"/>
              <a:t> Draft (if required)				- Tuesday 29</a:t>
            </a:r>
            <a:r>
              <a:rPr lang="en-US" baseline="30000" dirty="0" smtClean="0"/>
              <a:t>th</a:t>
            </a:r>
            <a:r>
              <a:rPr lang="en-US" dirty="0" smtClean="0"/>
              <a:t> September</a:t>
            </a:r>
          </a:p>
          <a:p>
            <a:pPr>
              <a:buNone/>
            </a:pPr>
            <a:r>
              <a:rPr lang="en-US" dirty="0" smtClean="0"/>
              <a:t>	Final Draft (if required)			- Tuesday 10</a:t>
            </a:r>
            <a:r>
              <a:rPr lang="en-US" baseline="30000" dirty="0" smtClean="0"/>
              <a:t>th</a:t>
            </a:r>
            <a:r>
              <a:rPr lang="en-US" dirty="0" smtClean="0"/>
              <a:t> November</a:t>
            </a:r>
          </a:p>
          <a:p>
            <a:pPr>
              <a:buNone/>
            </a:pPr>
            <a:r>
              <a:rPr lang="en-US" dirty="0"/>
              <a:t>	</a:t>
            </a:r>
            <a:r>
              <a:rPr lang="en-US" dirty="0" smtClean="0"/>
              <a:t>Pay and Send 						- Tuesday 24</a:t>
            </a:r>
            <a:r>
              <a:rPr lang="en-US" baseline="30000" dirty="0" smtClean="0"/>
              <a:t>th</a:t>
            </a:r>
            <a:r>
              <a:rPr lang="en-US" dirty="0" smtClean="0"/>
              <a:t> November</a:t>
            </a:r>
          </a:p>
          <a:p>
            <a:endParaRPr lang="en-US" dirty="0" smtClean="0"/>
          </a:p>
          <a:p>
            <a:r>
              <a:rPr lang="en-US" dirty="0" smtClean="0"/>
              <a:t>You may require to hand in additional drafts of your personal statement. As long as you give your PTPS enough notice, you will receive </a:t>
            </a:r>
          </a:p>
          <a:p>
            <a:pPr>
              <a:buNone/>
            </a:pPr>
            <a:endParaRPr lang="en-US" dirty="0" smtClean="0"/>
          </a:p>
        </p:txBody>
      </p:sp>
      <p:pic>
        <p:nvPicPr>
          <p:cNvPr id="4" name="Content Placeholder 3" descr="2091749850_e91f4e8703.jpg"/>
          <p:cNvPicPr>
            <a:picLocks noChangeAspect="1"/>
          </p:cNvPicPr>
          <p:nvPr/>
        </p:nvPicPr>
        <p:blipFill>
          <a:blip r:embed="rId2"/>
          <a:srcRect l="-59273" r="-59273"/>
          <a:stretch>
            <a:fillRect/>
          </a:stretch>
        </p:blipFill>
        <p:spPr>
          <a:xfrm>
            <a:off x="7326173" y="274638"/>
            <a:ext cx="2410282" cy="1325562"/>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700" dirty="0" smtClean="0"/>
              <a:t>What is a personal statement?</a:t>
            </a:r>
            <a:endParaRPr lang="en-US" sz="3700" dirty="0"/>
          </a:p>
        </p:txBody>
      </p:sp>
      <p:sp>
        <p:nvSpPr>
          <p:cNvPr id="3" name="Content Placeholder 2"/>
          <p:cNvSpPr>
            <a:spLocks noGrp="1"/>
          </p:cNvSpPr>
          <p:nvPr>
            <p:ph idx="1"/>
          </p:nvPr>
        </p:nvSpPr>
        <p:spPr/>
        <p:txBody>
          <a:bodyPr>
            <a:normAutofit fontScale="85000" lnSpcReduction="20000"/>
          </a:bodyPr>
          <a:lstStyle/>
          <a:p>
            <a:r>
              <a:rPr lang="en-US" dirty="0" smtClean="0"/>
              <a:t>When you use UCAS to apply to university you are asked to write a ‘Personal Statement’ up to 4000 characters in length. </a:t>
            </a:r>
          </a:p>
          <a:p>
            <a:endParaRPr lang="en-US" dirty="0" smtClean="0"/>
          </a:p>
          <a:p>
            <a:r>
              <a:rPr lang="en-US" dirty="0" smtClean="0"/>
              <a:t>The information in your personal statements, along with your exam results and teacher reference, helps universities decide whether or not they are going to offer you a place</a:t>
            </a:r>
          </a:p>
          <a:p>
            <a:endParaRPr lang="en-US" dirty="0" smtClean="0"/>
          </a:p>
          <a:p>
            <a:r>
              <a:rPr lang="en-US" dirty="0" smtClean="0"/>
              <a:t>With only 1/10 courses interviewing prospective students this is one of the most important ways to sell yourselves to a potential </a:t>
            </a:r>
            <a:r>
              <a:rPr lang="en-US" dirty="0" smtClean="0"/>
              <a:t>university!</a:t>
            </a:r>
            <a:endParaRPr lang="en-US" dirty="0"/>
          </a:p>
        </p:txBody>
      </p:sp>
      <p:pic>
        <p:nvPicPr>
          <p:cNvPr id="4" name="Content Placeholder 3" descr="2091749850_e91f4e8703.jpg"/>
          <p:cNvPicPr>
            <a:picLocks noChangeAspect="1"/>
          </p:cNvPicPr>
          <p:nvPr/>
        </p:nvPicPr>
        <p:blipFill>
          <a:blip r:embed="rId2"/>
          <a:srcRect l="-59273" r="-59273"/>
          <a:stretch>
            <a:fillRect/>
          </a:stretch>
        </p:blipFill>
        <p:spPr>
          <a:xfrm>
            <a:off x="7007896" y="99598"/>
            <a:ext cx="2728559" cy="1500602"/>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‘Personal’ Statement</a:t>
            </a:r>
            <a:endParaRPr lang="en-US" dirty="0"/>
          </a:p>
        </p:txBody>
      </p:sp>
      <p:sp>
        <p:nvSpPr>
          <p:cNvPr id="3" name="Content Placeholder 2"/>
          <p:cNvSpPr>
            <a:spLocks noGrp="1"/>
          </p:cNvSpPr>
          <p:nvPr>
            <p:ph idx="1"/>
          </p:nvPr>
        </p:nvSpPr>
        <p:spPr/>
        <p:txBody>
          <a:bodyPr>
            <a:normAutofit fontScale="92500" lnSpcReduction="20000"/>
          </a:bodyPr>
          <a:lstStyle/>
          <a:p>
            <a:pPr>
              <a:buNone/>
            </a:pPr>
            <a:r>
              <a:rPr lang="en-US" dirty="0"/>
              <a:t>	</a:t>
            </a:r>
            <a:r>
              <a:rPr lang="en-US" dirty="0" smtClean="0"/>
              <a:t>There </a:t>
            </a:r>
            <a:r>
              <a:rPr lang="en-US" dirty="0"/>
              <a:t>are many guide books and websites that</a:t>
            </a:r>
            <a:r>
              <a:rPr lang="en-US" dirty="0" smtClean="0"/>
              <a:t> give </a:t>
            </a:r>
            <a:r>
              <a:rPr lang="en-US" dirty="0"/>
              <a:t>guidance on writing a personal statement. However, </a:t>
            </a:r>
            <a:r>
              <a:rPr lang="en-US" b="1" dirty="0"/>
              <a:t>you must ensure that your personal statement is your own work</a:t>
            </a:r>
            <a:r>
              <a:rPr lang="en-US" dirty="0"/>
              <a:t>. UCAS uses a Similarity Detection Service which checks every personal statement submitted against a ‘bank’ of personal statements gained from websites, printed publications and previous UCAS application forms. UCAS will notify you and your chosen universities if a similarity level of 10% or more is detected. </a:t>
            </a:r>
          </a:p>
        </p:txBody>
      </p:sp>
      <p:pic>
        <p:nvPicPr>
          <p:cNvPr id="4" name="Content Placeholder 3" descr="2091749850_e91f4e8703.jpg"/>
          <p:cNvPicPr>
            <a:picLocks noChangeAspect="1"/>
          </p:cNvPicPr>
          <p:nvPr/>
        </p:nvPicPr>
        <p:blipFill>
          <a:blip r:embed="rId2"/>
          <a:srcRect l="-59273" r="-59273"/>
          <a:stretch>
            <a:fillRect/>
          </a:stretch>
        </p:blipFill>
        <p:spPr>
          <a:xfrm>
            <a:off x="7007896" y="99598"/>
            <a:ext cx="2728559" cy="1500602"/>
          </a:xfrm>
          <a:prstGeom prst="rect">
            <a:avLst/>
          </a:prstGeo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Before you start writing…</a:t>
            </a:r>
            <a:endParaRPr lang="en-US" dirty="0"/>
          </a:p>
        </p:txBody>
      </p:sp>
      <p:sp>
        <p:nvSpPr>
          <p:cNvPr id="3" name="Content Placeholder 2"/>
          <p:cNvSpPr>
            <a:spLocks noGrp="1"/>
          </p:cNvSpPr>
          <p:nvPr>
            <p:ph idx="1"/>
          </p:nvPr>
        </p:nvSpPr>
        <p:spPr/>
        <p:txBody>
          <a:bodyPr>
            <a:normAutofit fontScale="92500"/>
          </a:bodyPr>
          <a:lstStyle/>
          <a:p>
            <a:r>
              <a:rPr lang="en-US" dirty="0" smtClean="0"/>
              <a:t>Research the courses that you are applying for and find out if any of the relevant courses have any specific guidance on personal statements. </a:t>
            </a:r>
          </a:p>
          <a:p>
            <a:pPr lvl="1"/>
            <a:r>
              <a:rPr lang="en-US" sz="2162" dirty="0" smtClean="0"/>
              <a:t>For example, some institutions like Oxford and Cambridge prefer you to relate about 80% of your statement to your academic achievements, interests and wider reading in the subject area you are applying </a:t>
            </a:r>
            <a:r>
              <a:rPr lang="en-US" sz="2162" dirty="0" smtClean="0"/>
              <a:t>to.</a:t>
            </a:r>
          </a:p>
          <a:p>
            <a:pPr marL="457200" lvl="1" indent="0">
              <a:buNone/>
            </a:pPr>
            <a:r>
              <a:rPr lang="en-US" b="1" u="sng" dirty="0" smtClean="0"/>
              <a:t>Tip</a:t>
            </a:r>
          </a:p>
          <a:p>
            <a:pPr marL="457200" lvl="1" indent="0">
              <a:buNone/>
            </a:pPr>
            <a:r>
              <a:rPr lang="en-US" dirty="0" smtClean="0"/>
              <a:t>Write </a:t>
            </a:r>
            <a:r>
              <a:rPr lang="en-US" dirty="0" smtClean="0"/>
              <a:t>down everything you want to include in your personal statement in the form of a list or mind map that you can tick off as you write</a:t>
            </a:r>
            <a:endParaRPr lang="en-US" dirty="0"/>
          </a:p>
        </p:txBody>
      </p:sp>
      <p:pic>
        <p:nvPicPr>
          <p:cNvPr id="4" name="Content Placeholder 3" descr="2091749850_e91f4e8703.jpg"/>
          <p:cNvPicPr>
            <a:picLocks noChangeAspect="1"/>
          </p:cNvPicPr>
          <p:nvPr/>
        </p:nvPicPr>
        <p:blipFill>
          <a:blip r:embed="rId2"/>
          <a:srcRect l="-59273" r="-59273"/>
          <a:stretch>
            <a:fillRect/>
          </a:stretch>
        </p:blipFill>
        <p:spPr>
          <a:xfrm>
            <a:off x="7007896" y="99598"/>
            <a:ext cx="2728559" cy="1500602"/>
          </a:xfrm>
          <a:prstGeom prst="rect">
            <a:avLst/>
          </a:prstGeo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to write it</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Make sure you have a clear structure including an </a:t>
            </a:r>
            <a:r>
              <a:rPr lang="en-US" b="1" dirty="0" smtClean="0"/>
              <a:t>introduction</a:t>
            </a:r>
            <a:r>
              <a:rPr lang="en-US" dirty="0" smtClean="0"/>
              <a:t> and </a:t>
            </a:r>
            <a:r>
              <a:rPr lang="en-US" b="1" dirty="0" smtClean="0"/>
              <a:t>conclusion</a:t>
            </a:r>
          </a:p>
          <a:p>
            <a:r>
              <a:rPr lang="en-US" dirty="0" smtClean="0"/>
              <a:t>Your introduction should be </a:t>
            </a:r>
            <a:r>
              <a:rPr lang="en-US" u="sng" dirty="0" smtClean="0"/>
              <a:t>catchy</a:t>
            </a:r>
            <a:r>
              <a:rPr lang="en-US" dirty="0" smtClean="0"/>
              <a:t> and encourage the reader to keep reading</a:t>
            </a:r>
          </a:p>
          <a:p>
            <a:r>
              <a:rPr lang="en-US" dirty="0" smtClean="0"/>
              <a:t>The main paragraphs of your statement should be in a logical order</a:t>
            </a:r>
          </a:p>
          <a:p>
            <a:r>
              <a:rPr lang="en-US" dirty="0" smtClean="0"/>
              <a:t>In your conclusion reinforce your commitment and enthusiasm for the area of study you have applied to</a:t>
            </a:r>
          </a:p>
          <a:p>
            <a:r>
              <a:rPr lang="en-US" b="1" dirty="0" smtClean="0"/>
              <a:t>Ensure that </a:t>
            </a:r>
            <a:r>
              <a:rPr lang="en-US" b="1" dirty="0" smtClean="0"/>
              <a:t>you/a </a:t>
            </a:r>
            <a:r>
              <a:rPr lang="en-US" b="1" dirty="0" smtClean="0"/>
              <a:t>parent or family member proof read your personal statement for grammar and punctuation errors before handing it to your PTPS. </a:t>
            </a:r>
            <a:endParaRPr lang="en-US" b="1" dirty="0"/>
          </a:p>
        </p:txBody>
      </p:sp>
      <p:pic>
        <p:nvPicPr>
          <p:cNvPr id="4" name="Content Placeholder 3" descr="2091749850_e91f4e8703.jpg"/>
          <p:cNvPicPr>
            <a:picLocks noChangeAspect="1"/>
          </p:cNvPicPr>
          <p:nvPr/>
        </p:nvPicPr>
        <p:blipFill>
          <a:blip r:embed="rId2"/>
          <a:srcRect l="-59273" r="-59273"/>
          <a:stretch>
            <a:fillRect/>
          </a:stretch>
        </p:blipFill>
        <p:spPr>
          <a:xfrm>
            <a:off x="7023862" y="99598"/>
            <a:ext cx="2728559" cy="1500602"/>
          </a:xfrm>
          <a:prstGeom prst="rect">
            <a:avLst/>
          </a:prstGeo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should be included</a:t>
            </a:r>
            <a:endParaRPr lang="en-US" dirty="0"/>
          </a:p>
        </p:txBody>
      </p:sp>
      <p:sp>
        <p:nvSpPr>
          <p:cNvPr id="3" name="Content Placeholder 2"/>
          <p:cNvSpPr>
            <a:spLocks noGrp="1"/>
          </p:cNvSpPr>
          <p:nvPr>
            <p:ph idx="1"/>
          </p:nvPr>
        </p:nvSpPr>
        <p:spPr/>
        <p:txBody>
          <a:bodyPr>
            <a:normAutofit fontScale="70000" lnSpcReduction="20000"/>
          </a:bodyPr>
          <a:lstStyle/>
          <a:p>
            <a:pPr>
              <a:buNone/>
            </a:pPr>
            <a:r>
              <a:rPr lang="en-US" b="1" u="sng" dirty="0" smtClean="0"/>
              <a:t>Subject/Course Specific Information</a:t>
            </a:r>
          </a:p>
          <a:p>
            <a:pPr>
              <a:buNone/>
            </a:pPr>
            <a:endParaRPr lang="en-US" b="1" u="sng" dirty="0" smtClean="0"/>
          </a:p>
          <a:p>
            <a:r>
              <a:rPr lang="en-US" dirty="0" smtClean="0"/>
              <a:t>Your reasons for applying to study the subject - is this a subject that you enjoy studying at school/college? How do your current studies relate to the course you have chosen? You could refer to the content of your chosen course as detailed in the prospectus and note what is specifically of interest to you. </a:t>
            </a:r>
          </a:p>
          <a:p>
            <a:pPr>
              <a:buNone/>
            </a:pPr>
            <a:endParaRPr lang="en-US" dirty="0" smtClean="0"/>
          </a:p>
          <a:p>
            <a:r>
              <a:rPr lang="en-US" dirty="0" smtClean="0"/>
              <a:t>If relevant to the subject area you are applying to you should show breadth of knowledge in the subject, particularly if this is a new subject that you have not studied before. Why are you interested in this area and what relevant background reading have you done in this field/profession? Discuss the work of some key ‘thinkers’/academics who have made an impression on you </a:t>
            </a:r>
          </a:p>
        </p:txBody>
      </p:sp>
      <p:pic>
        <p:nvPicPr>
          <p:cNvPr id="4" name="Content Placeholder 3" descr="2091749850_e91f4e8703.jpg"/>
          <p:cNvPicPr>
            <a:picLocks noChangeAspect="1"/>
          </p:cNvPicPr>
          <p:nvPr/>
        </p:nvPicPr>
        <p:blipFill>
          <a:blip r:embed="rId2"/>
          <a:srcRect l="-59273" r="-59273"/>
          <a:stretch>
            <a:fillRect/>
          </a:stretch>
        </p:blipFill>
        <p:spPr>
          <a:xfrm>
            <a:off x="7007896" y="274638"/>
            <a:ext cx="2728559" cy="1500602"/>
          </a:xfrm>
          <a:prstGeom prst="rect">
            <a:avLst/>
          </a:prstGeo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should be included? </a:t>
            </a:r>
            <a:endParaRPr lang="en-US" sz="1400" dirty="0"/>
          </a:p>
        </p:txBody>
      </p:sp>
      <p:sp>
        <p:nvSpPr>
          <p:cNvPr id="3" name="Content Placeholder 2"/>
          <p:cNvSpPr>
            <a:spLocks noGrp="1"/>
          </p:cNvSpPr>
          <p:nvPr>
            <p:ph idx="1"/>
          </p:nvPr>
        </p:nvSpPr>
        <p:spPr>
          <a:xfrm>
            <a:off x="457200" y="1600200"/>
            <a:ext cx="8229600" cy="4749800"/>
          </a:xfrm>
        </p:spPr>
        <p:txBody>
          <a:bodyPr>
            <a:normAutofit fontScale="62500" lnSpcReduction="20000"/>
          </a:bodyPr>
          <a:lstStyle/>
          <a:p>
            <a:pPr>
              <a:buNone/>
            </a:pPr>
            <a:r>
              <a:rPr lang="en-US" b="1" u="sng" dirty="0" smtClean="0"/>
              <a:t>Work Experience/Voluntary Work</a:t>
            </a:r>
          </a:p>
          <a:p>
            <a:pPr>
              <a:buNone/>
            </a:pPr>
            <a:r>
              <a:rPr lang="en-US" b="1" dirty="0" smtClean="0"/>
              <a:t>	</a:t>
            </a:r>
          </a:p>
          <a:p>
            <a:r>
              <a:rPr lang="en-US" dirty="0" smtClean="0"/>
              <a:t>Work experience/voluntary work can be useful for most subjects as it helps to develop and demonstrate personal skills that are relevant to the course. </a:t>
            </a:r>
          </a:p>
          <a:p>
            <a:endParaRPr lang="en-US" dirty="0" smtClean="0"/>
          </a:p>
          <a:p>
            <a:r>
              <a:rPr lang="en-US" dirty="0"/>
              <a:t>I</a:t>
            </a:r>
            <a:r>
              <a:rPr lang="en-US" dirty="0" smtClean="0"/>
              <a:t>t is considered essential for most health-related and teaching courses i.e. professions that require interaction with the public. </a:t>
            </a:r>
          </a:p>
          <a:p>
            <a:endParaRPr lang="en-US" dirty="0" smtClean="0"/>
          </a:p>
          <a:p>
            <a:r>
              <a:rPr lang="en-US" dirty="0" smtClean="0"/>
              <a:t>Make sure that you can talk confidently about your work experience placements, including:</a:t>
            </a:r>
          </a:p>
          <a:p>
            <a:pPr lvl="1"/>
            <a:r>
              <a:rPr lang="en-US" dirty="0"/>
              <a:t>W</a:t>
            </a:r>
            <a:r>
              <a:rPr lang="en-US" dirty="0" smtClean="0"/>
              <a:t>hat you did</a:t>
            </a:r>
          </a:p>
          <a:p>
            <a:pPr lvl="1"/>
            <a:r>
              <a:rPr lang="en-US" dirty="0"/>
              <a:t>W</a:t>
            </a:r>
            <a:r>
              <a:rPr lang="en-US" dirty="0" smtClean="0"/>
              <a:t>hat skills you developed as a result, </a:t>
            </a:r>
          </a:p>
          <a:p>
            <a:pPr lvl="1"/>
            <a:r>
              <a:rPr lang="en-US" dirty="0"/>
              <a:t>H</a:t>
            </a:r>
            <a:r>
              <a:rPr lang="en-US" dirty="0" smtClean="0"/>
              <a:t>ow these skills can apply to your chosen studies. </a:t>
            </a:r>
            <a:endParaRPr lang="en-US" dirty="0"/>
          </a:p>
          <a:p>
            <a:pPr lvl="2"/>
            <a:r>
              <a:rPr lang="en-US" dirty="0" smtClean="0"/>
              <a:t>For example, if you were applying to study medicine, it would be relevant to undertake work experience in a care home and detail how your experience shows your patient and kind nature, your ability to take responsibility and to work as a member of a team etc. </a:t>
            </a:r>
          </a:p>
          <a:p>
            <a:pPr>
              <a:buNone/>
            </a:pPr>
            <a:endParaRPr lang="en-US" dirty="0"/>
          </a:p>
        </p:txBody>
      </p:sp>
      <p:pic>
        <p:nvPicPr>
          <p:cNvPr id="4" name="Content Placeholder 3" descr="2091749850_e91f4e8703.jpg"/>
          <p:cNvPicPr>
            <a:picLocks noChangeAspect="1"/>
          </p:cNvPicPr>
          <p:nvPr/>
        </p:nvPicPr>
        <p:blipFill>
          <a:blip r:embed="rId2"/>
          <a:srcRect l="-59273" r="-59273"/>
          <a:stretch>
            <a:fillRect/>
          </a:stretch>
        </p:blipFill>
        <p:spPr>
          <a:xfrm>
            <a:off x="7007896" y="274638"/>
            <a:ext cx="2728559" cy="1500602"/>
          </a:xfrm>
          <a:prstGeom prst="rect">
            <a:avLst/>
          </a:prstGeo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should be included?</a:t>
            </a:r>
            <a:endParaRPr lang="en-US" dirty="0"/>
          </a:p>
        </p:txBody>
      </p:sp>
      <p:sp>
        <p:nvSpPr>
          <p:cNvPr id="3" name="Content Placeholder 2"/>
          <p:cNvSpPr>
            <a:spLocks noGrp="1"/>
          </p:cNvSpPr>
          <p:nvPr>
            <p:ph idx="1"/>
          </p:nvPr>
        </p:nvSpPr>
        <p:spPr>
          <a:xfrm>
            <a:off x="430464" y="1600200"/>
            <a:ext cx="8229600" cy="4375484"/>
          </a:xfrm>
        </p:spPr>
        <p:txBody>
          <a:bodyPr>
            <a:normAutofit/>
          </a:bodyPr>
          <a:lstStyle/>
          <a:p>
            <a:pPr>
              <a:buNone/>
            </a:pPr>
            <a:r>
              <a:rPr lang="en-US" sz="2000" b="1" u="sng" dirty="0" smtClean="0"/>
              <a:t>Hobbies, Extra Curricular Involvement and Achievements</a:t>
            </a:r>
          </a:p>
          <a:p>
            <a:pPr>
              <a:buNone/>
            </a:pPr>
            <a:endParaRPr lang="en-US" sz="2000" dirty="0" smtClean="0"/>
          </a:p>
          <a:p>
            <a:r>
              <a:rPr lang="en-US" sz="2000" dirty="0" smtClean="0"/>
              <a:t>If you have any hobbies or extra-curricular interests/achievements you can highlight these in your personal statement </a:t>
            </a:r>
          </a:p>
          <a:p>
            <a:endParaRPr lang="en-US" sz="2000" dirty="0" smtClean="0"/>
          </a:p>
          <a:p>
            <a:r>
              <a:rPr lang="en-US" sz="2000" dirty="0" smtClean="0"/>
              <a:t>Avoid simply listing the things you have done</a:t>
            </a:r>
          </a:p>
          <a:p>
            <a:endParaRPr lang="en-US" sz="2000" dirty="0" smtClean="0"/>
          </a:p>
          <a:p>
            <a:r>
              <a:rPr lang="en-US" sz="2000" dirty="0" smtClean="0"/>
              <a:t>Only include something where you can highlight your personal skills and strengths that relate to the course you have applied to</a:t>
            </a:r>
          </a:p>
          <a:p>
            <a:pPr lvl="1"/>
            <a:r>
              <a:rPr lang="en-US" sz="1600" dirty="0" err="1" smtClean="0"/>
              <a:t>e.g</a:t>
            </a:r>
            <a:r>
              <a:rPr lang="en-US" sz="1600" dirty="0" smtClean="0"/>
              <a:t> </a:t>
            </a:r>
            <a:r>
              <a:rPr lang="en-US" sz="1600" i="1" dirty="0" smtClean="0"/>
              <a:t>“</a:t>
            </a:r>
            <a:r>
              <a:rPr lang="en-GB" sz="1600" dirty="0" smtClean="0"/>
              <a:t>Within school I have formed an art club to help younger pupils develop their skills and try art projects which are not included in the curriculum. Running a club has helped me with time management, planning and communication skills. It has also given me the the opportunity to try and pass on my enthusiasm for art to others.”</a:t>
            </a:r>
            <a:endParaRPr lang="en-US" sz="1600" dirty="0" smtClean="0"/>
          </a:p>
        </p:txBody>
      </p:sp>
      <p:pic>
        <p:nvPicPr>
          <p:cNvPr id="4" name="Content Placeholder 3" descr="2091749850_e91f4e8703.jpg"/>
          <p:cNvPicPr>
            <a:picLocks noChangeAspect="1"/>
          </p:cNvPicPr>
          <p:nvPr/>
        </p:nvPicPr>
        <p:blipFill>
          <a:blip r:embed="rId2"/>
          <a:srcRect l="-59273" r="-59273"/>
          <a:stretch>
            <a:fillRect/>
          </a:stretch>
        </p:blipFill>
        <p:spPr>
          <a:xfrm>
            <a:off x="7007896" y="274638"/>
            <a:ext cx="2728559" cy="1500602"/>
          </a:xfrm>
          <a:prstGeom prst="rect">
            <a:avLst/>
          </a:prstGeo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should be included?</a:t>
            </a:r>
            <a:endParaRPr lang="en-US" dirty="0"/>
          </a:p>
        </p:txBody>
      </p:sp>
      <p:sp>
        <p:nvSpPr>
          <p:cNvPr id="3" name="Content Placeholder 2"/>
          <p:cNvSpPr>
            <a:spLocks noGrp="1"/>
          </p:cNvSpPr>
          <p:nvPr>
            <p:ph idx="1"/>
          </p:nvPr>
        </p:nvSpPr>
        <p:spPr/>
        <p:txBody>
          <a:bodyPr>
            <a:normAutofit/>
          </a:bodyPr>
          <a:lstStyle/>
          <a:p>
            <a:pPr>
              <a:buNone/>
            </a:pPr>
            <a:r>
              <a:rPr lang="en-US" sz="2400" b="1" u="sng" dirty="0" smtClean="0"/>
              <a:t>Career aspirations</a:t>
            </a:r>
          </a:p>
          <a:p>
            <a:pPr>
              <a:buNone/>
            </a:pPr>
            <a:endParaRPr lang="en-US" sz="2400" b="1" dirty="0" smtClean="0"/>
          </a:p>
          <a:p>
            <a:r>
              <a:rPr lang="en-US" sz="2400" dirty="0"/>
              <a:t>Y</a:t>
            </a:r>
            <a:r>
              <a:rPr lang="en-US" sz="2400" dirty="0" smtClean="0"/>
              <a:t>ou may wish to mention your career ambitions towards the end of your application. However, don’t worry if you are undecided on your future plans at this stage! </a:t>
            </a:r>
          </a:p>
          <a:p>
            <a:pPr>
              <a:buNone/>
            </a:pPr>
            <a:endParaRPr lang="en-US" sz="2400" dirty="0"/>
          </a:p>
        </p:txBody>
      </p:sp>
      <p:pic>
        <p:nvPicPr>
          <p:cNvPr id="4" name="Content Placeholder 3" descr="2091749850_e91f4e8703.jpg"/>
          <p:cNvPicPr>
            <a:picLocks noChangeAspect="1"/>
          </p:cNvPicPr>
          <p:nvPr/>
        </p:nvPicPr>
        <p:blipFill>
          <a:blip r:embed="rId2"/>
          <a:srcRect l="-59273" r="-59273"/>
          <a:stretch>
            <a:fillRect/>
          </a:stretch>
        </p:blipFill>
        <p:spPr>
          <a:xfrm>
            <a:off x="7007896" y="274638"/>
            <a:ext cx="2728559" cy="1500602"/>
          </a:xfrm>
          <a:prstGeom prst="rect">
            <a:avLst/>
          </a:prstGeom>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311</TotalTime>
  <Words>627</Words>
  <Application>Microsoft Office PowerPoint</Application>
  <PresentationFormat>On-screen Show (4:3)</PresentationFormat>
  <Paragraphs>81</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Personal Statement Guidance</vt:lpstr>
      <vt:lpstr>What is a personal statement?</vt:lpstr>
      <vt:lpstr>A ‘Personal’ Statement</vt:lpstr>
      <vt:lpstr>Before you start writing…</vt:lpstr>
      <vt:lpstr>How to write it</vt:lpstr>
      <vt:lpstr>What should be included</vt:lpstr>
      <vt:lpstr>What should be included? </vt:lpstr>
      <vt:lpstr>What should be included?</vt:lpstr>
      <vt:lpstr>What should be included?</vt:lpstr>
      <vt:lpstr>Other things to consider</vt:lpstr>
      <vt:lpstr>UCAS Advice Video</vt:lpstr>
      <vt:lpstr>Personal Statement Deadlines</vt:lpstr>
    </vt:vector>
  </TitlesOfParts>
  <Company>The University of Edinburgh</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Personal Statement Guidance</dc:title>
  <dc:creator>Ross Allan</dc:creator>
  <cp:lastModifiedBy>RAllan</cp:lastModifiedBy>
  <cp:revision>7</cp:revision>
  <dcterms:created xsi:type="dcterms:W3CDTF">2015-05-14T13:46:00Z</dcterms:created>
  <dcterms:modified xsi:type="dcterms:W3CDTF">2015-08-26T15:29:30Z</dcterms:modified>
</cp:coreProperties>
</file>