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56" r:id="rId3"/>
    <p:sldId id="281" r:id="rId4"/>
    <p:sldId id="282" r:id="rId5"/>
    <p:sldId id="274" r:id="rId6"/>
    <p:sldId id="275" r:id="rId7"/>
    <p:sldId id="288" r:id="rId8"/>
    <p:sldId id="283" r:id="rId9"/>
    <p:sldId id="289" r:id="rId10"/>
    <p:sldId id="284" r:id="rId11"/>
    <p:sldId id="290" r:id="rId12"/>
    <p:sldId id="285" r:id="rId13"/>
    <p:sldId id="286" r:id="rId14"/>
    <p:sldId id="291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CA912-25BF-46C3-8946-9B29DD86FF60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C928-913D-4787-AA13-7BEBB121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0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139DC-CC15-44DF-967B-77EEFEF4200B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B946D-274D-4E86-BBBB-AC204D1FD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84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63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47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17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79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50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96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55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2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0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85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946D-274D-4E86-BBBB-AC204D1FDE0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07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98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6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4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94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19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4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49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19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9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B619-F195-40B0-864D-E177B1E5B06F}" type="datetimeFigureOut">
              <a:rPr lang="en-GB" smtClean="0"/>
              <a:t>19/02/2018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85A7-6B3F-4E1E-A3A4-CDA3AF9017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46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JUQre19M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itplus.net/" TargetMode="External"/><Relationship Id="rId2" Type="http://schemas.openxmlformats.org/officeDocument/2006/relationships/hyperlink" Target="http://www.myworldofwork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9" t="865" r="956" b="2000"/>
          <a:stretch/>
        </p:blipFill>
        <p:spPr>
          <a:xfrm>
            <a:off x="0" y="629216"/>
            <a:ext cx="9146526" cy="62287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13" y="0"/>
            <a:ext cx="7772400" cy="1050777"/>
          </a:xfrm>
        </p:spPr>
        <p:txBody>
          <a:bodyPr>
            <a:normAutofit/>
          </a:bodyPr>
          <a:lstStyle/>
          <a:p>
            <a:r>
              <a:rPr lang="en-GB" b="1" dirty="0" smtClean="0"/>
              <a:t>Skills Development Scotland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5" y="1340768"/>
            <a:ext cx="7992888" cy="5184576"/>
          </a:xfrm>
        </p:spPr>
        <p:txBody>
          <a:bodyPr>
            <a:normAutofit/>
          </a:bodyPr>
          <a:lstStyle/>
          <a:p>
            <a:endParaRPr lang="en-GB" sz="44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sz="2400" u="sng" dirty="0">
                <a:hlinkClick r:id="rId3"/>
              </a:rPr>
              <a:t>https://www.youtube.com/watch?v=ITJUQre19Mg</a:t>
            </a:r>
            <a:endParaRPr lang="en-GB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2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3000" b="1" dirty="0" smtClean="0">
              <a:latin typeface="Dotum" pitchFamily="34" charset="-127"/>
            </a:endParaRPr>
          </a:p>
          <a:p>
            <a:pPr>
              <a:buNone/>
            </a:pPr>
            <a:r>
              <a:rPr lang="en-GB" sz="3000" b="1" dirty="0" smtClean="0">
                <a:latin typeface="Dotum" pitchFamily="34" charset="-127"/>
              </a:rPr>
              <a:t>Key </a:t>
            </a:r>
            <a:r>
              <a:rPr lang="en-GB" sz="3000" b="1" dirty="0">
                <a:latin typeface="Dotum" pitchFamily="34" charset="-127"/>
              </a:rPr>
              <a:t>Skills – Resilience, Entrepreneurship, Problem Solving, Creativity, Manipulating Technology</a:t>
            </a:r>
          </a:p>
          <a:p>
            <a:pPr>
              <a:buNone/>
            </a:pPr>
            <a:endParaRPr lang="en-GB" sz="3000" b="1" dirty="0">
              <a:latin typeface="Dotum" pitchFamily="34" charset="-127"/>
            </a:endParaRPr>
          </a:p>
          <a:p>
            <a:pPr eaLnBrk="1" hangingPunct="1">
              <a:buFont typeface="Arial" charset="0"/>
              <a:buNone/>
            </a:pPr>
            <a:r>
              <a:rPr lang="en-GB" sz="3000" b="1" dirty="0">
                <a:latin typeface="Dotum" pitchFamily="34" charset="-127"/>
              </a:rPr>
              <a:t>Key Sectors – Tourism, Life Sciences, Energy, Finance, Food &amp; Drink, Creative, ICT, Health/Care</a:t>
            </a:r>
          </a:p>
          <a:p>
            <a:pPr eaLnBrk="1" hangingPunct="1">
              <a:buFont typeface="Arial" charset="0"/>
              <a:buNone/>
            </a:pPr>
            <a:endParaRPr lang="en-GB" sz="3000" b="1" dirty="0">
              <a:latin typeface="Dotum" pitchFamily="34" charset="-127"/>
            </a:endParaRPr>
          </a:p>
        </p:txBody>
      </p:sp>
      <p:pic>
        <p:nvPicPr>
          <p:cNvPr id="14338" name="Picture 3" descr="sds-cmyk-logo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9816" y="1033462"/>
            <a:ext cx="1008459" cy="842963"/>
          </a:xfrm>
        </p:spPr>
      </p:pic>
    </p:spTree>
    <p:extLst>
      <p:ext uri="{BB962C8B-B14F-4D97-AF65-F5344CB8AC3E}">
        <p14:creationId xmlns:p14="http://schemas.microsoft.com/office/powerpoint/2010/main" val="14433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13" y="0"/>
            <a:ext cx="7772400" cy="1050777"/>
          </a:xfrm>
        </p:spPr>
        <p:txBody>
          <a:bodyPr>
            <a:normAutofit/>
          </a:bodyPr>
          <a:lstStyle/>
          <a:p>
            <a:r>
              <a:rPr lang="en-GB" b="1" dirty="0" smtClean="0"/>
              <a:t>STEAM perspective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5" y="1340768"/>
            <a:ext cx="7992888" cy="518457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Comic Sans MS" pitchFamily="66" charset="0"/>
              </a:rPr>
              <a:t>Mr Craig Ellis</a:t>
            </a:r>
          </a:p>
          <a:p>
            <a:endParaRPr lang="en-GB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2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13" y="0"/>
            <a:ext cx="7772400" cy="1050777"/>
          </a:xfrm>
        </p:spPr>
        <p:txBody>
          <a:bodyPr>
            <a:normAutofit/>
          </a:bodyPr>
          <a:lstStyle/>
          <a:p>
            <a:r>
              <a:rPr lang="en-GB" b="1" dirty="0" smtClean="0"/>
              <a:t>STEM perspective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5" y="1340768"/>
            <a:ext cx="7992888" cy="518457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Comic Sans MS" pitchFamily="66" charset="0"/>
              </a:rPr>
              <a:t>Miss Geraldine Cooper</a:t>
            </a:r>
          </a:p>
          <a:p>
            <a:endParaRPr lang="en-GB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13" y="0"/>
            <a:ext cx="7772400" cy="1050777"/>
          </a:xfrm>
        </p:spPr>
        <p:txBody>
          <a:bodyPr>
            <a:normAutofit/>
          </a:bodyPr>
          <a:lstStyle/>
          <a:p>
            <a:r>
              <a:rPr lang="en-GB" b="1" dirty="0" smtClean="0"/>
              <a:t>Next Steps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5" y="1340768"/>
            <a:ext cx="7992888" cy="5184576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Depute presentation to S1’s – Week beginning 26</a:t>
            </a:r>
            <a:r>
              <a:rPr lang="en-GB" sz="2800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 February 2018</a:t>
            </a:r>
          </a:p>
          <a:p>
            <a:pPr algn="l"/>
            <a:endParaRPr lang="en-GB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Course booklets and choice form issued</a:t>
            </a:r>
          </a:p>
          <a:p>
            <a:pPr algn="l"/>
            <a:endParaRPr lang="en-GB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Parents night: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Thursday 15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March 2018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Choice form returned by: 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Friday 23</a:t>
            </a:r>
            <a:r>
              <a:rPr lang="en-GB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March 2018  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208" y="317723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 </a:t>
            </a:r>
            <a:br>
              <a:rPr lang="en-GB" sz="3600" b="1" dirty="0" smtClean="0">
                <a:latin typeface="Comic Sans MS" pitchFamily="66" charset="0"/>
              </a:rPr>
            </a:b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821" y="1268760"/>
            <a:ext cx="7437174" cy="3816424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				</a:t>
            </a:r>
          </a:p>
          <a:p>
            <a:r>
              <a:rPr lang="en-GB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r>
              <a:rPr lang="en-GB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Pathways Evening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Young Workforce (DYW)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6623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9709"/>
            <a:ext cx="7772400" cy="1281060"/>
          </a:xfrm>
        </p:spPr>
        <p:txBody>
          <a:bodyPr>
            <a:normAutofit/>
          </a:bodyPr>
          <a:lstStyle/>
          <a:p>
            <a:r>
              <a:rPr lang="en-GB" b="1" dirty="0" smtClean="0"/>
              <a:t>Purpose of the evening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332" y="2008689"/>
            <a:ext cx="7992888" cy="381642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Introduction – Alison Murison (Head Teacher)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CFE levels and National Qualifications – Alison Murison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C</a:t>
            </a: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hoice form process – Alan Martin (DHT curriculum)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Pupil perspective – Jonathan Bell and Holly </a:t>
            </a:r>
            <a:r>
              <a:rPr lang="en-GB" sz="2000" dirty="0" err="1" smtClean="0">
                <a:solidFill>
                  <a:schemeClr val="tx1"/>
                </a:solidFill>
                <a:latin typeface="Comic Sans MS" pitchFamily="66" charset="0"/>
              </a:rPr>
              <a:t>Imperiale</a:t>
            </a:r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Skills Development Scotland – Mrs Morag Evans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STEAM – Mr Craig Ellis (</a:t>
            </a:r>
            <a:r>
              <a:rPr lang="en-GB" sz="2000" dirty="0" err="1" smtClean="0">
                <a:solidFill>
                  <a:schemeClr val="tx1"/>
                </a:solidFill>
                <a:latin typeface="Comic Sans MS" pitchFamily="66" charset="0"/>
              </a:rPr>
              <a:t>Gray’s</a:t>
            </a: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 School of Art)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STEM – Miss Geraldine Cooper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920" y="374224"/>
            <a:ext cx="7772400" cy="1008112"/>
          </a:xfrm>
        </p:spPr>
        <p:txBody>
          <a:bodyPr>
            <a:normAutofit/>
          </a:bodyPr>
          <a:lstStyle/>
          <a:p>
            <a:r>
              <a:rPr lang="en-GB" sz="3500" b="1" dirty="0" err="1" smtClean="0"/>
              <a:t>CfE</a:t>
            </a:r>
            <a:r>
              <a:rPr lang="en-GB" sz="3500" b="1" dirty="0" smtClean="0"/>
              <a:t> levels and National Qualifications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992888" cy="381642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In S1-S3, pupils are building their skills to 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prepare for National Qualifications in S4-S6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GB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Comic Sans MS" pitchFamily="66" charset="0"/>
              </a:rPr>
              <a:t>					SQA National Qualifications</a:t>
            </a:r>
          </a:p>
          <a:p>
            <a:pPr algn="l"/>
            <a:endParaRPr lang="en-GB" sz="1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95124"/>
              </p:ext>
            </p:extLst>
          </p:nvPr>
        </p:nvGraphicFramePr>
        <p:xfrm>
          <a:off x="971600" y="2780928"/>
          <a:ext cx="3240360" cy="115212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20180"/>
                <a:gridCol w="1620180"/>
              </a:tblGrid>
              <a:tr h="28803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Junior Phase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S1-S3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</a:rPr>
                        <a:t>First level (1)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Second level (2)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Third level (3)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Fourth level (4)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47971"/>
              </p:ext>
            </p:extLst>
          </p:nvPr>
        </p:nvGraphicFramePr>
        <p:xfrm>
          <a:off x="5508104" y="3717032"/>
          <a:ext cx="2664296" cy="144015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07513"/>
                <a:gridCol w="856783"/>
              </a:tblGrid>
              <a:tr h="365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</a:rPr>
                        <a:t>National 4 (4)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Senior Phase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S4-S6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</a:rPr>
                        <a:t>National (5)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</a:rPr>
                        <a:t>Higher (6)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</a:rPr>
                        <a:t>Advanced Higher (7)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355976" y="3789040"/>
            <a:ext cx="10081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7485"/>
            <a:ext cx="7772400" cy="1156300"/>
          </a:xfrm>
        </p:spPr>
        <p:txBody>
          <a:bodyPr>
            <a:normAutofit/>
          </a:bodyPr>
          <a:lstStyle/>
          <a:p>
            <a:r>
              <a:rPr lang="en-GB" b="1" dirty="0" smtClean="0"/>
              <a:t>Choice Form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1310268"/>
            <a:ext cx="8428185" cy="51430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S2 and S3 choices for 2018-20 pupil copy [Compatibility Mode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3571" r="18500" b="8269"/>
          <a:stretch/>
        </p:blipFill>
        <p:spPr>
          <a:xfrm>
            <a:off x="761402" y="1310268"/>
            <a:ext cx="8203085" cy="49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424" y="157795"/>
            <a:ext cx="7772400" cy="966949"/>
          </a:xfrm>
        </p:spPr>
        <p:txBody>
          <a:bodyPr>
            <a:normAutofit/>
          </a:bodyPr>
          <a:lstStyle/>
          <a:p>
            <a:r>
              <a:rPr lang="en-GB" b="1" dirty="0" smtClean="0"/>
              <a:t>How to complete Choice Form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94" y="1297790"/>
            <a:ext cx="8249418" cy="50835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2 and S3 choices for 2018-20 pupil copy highlight [Compatibility Mode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24961" r="19288" b="8269"/>
          <a:stretch/>
        </p:blipFill>
        <p:spPr>
          <a:xfrm>
            <a:off x="744424" y="2132855"/>
            <a:ext cx="7772400" cy="48917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79512" y="3501008"/>
            <a:ext cx="10081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76256" y="2001736"/>
            <a:ext cx="0" cy="10081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0368" y="5589240"/>
            <a:ext cx="10081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13" y="0"/>
            <a:ext cx="7772400" cy="1050777"/>
          </a:xfrm>
        </p:spPr>
        <p:txBody>
          <a:bodyPr>
            <a:normAutofit/>
          </a:bodyPr>
          <a:lstStyle/>
          <a:p>
            <a:r>
              <a:rPr lang="en-GB" b="1" dirty="0" smtClean="0"/>
              <a:t>Learner Journey - Jonathan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5" y="1340768"/>
            <a:ext cx="7992888" cy="5184576"/>
          </a:xfrm>
        </p:spPr>
        <p:txBody>
          <a:bodyPr>
            <a:normAutofit/>
          </a:bodyPr>
          <a:lstStyle/>
          <a:p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28955"/>
              </p:ext>
            </p:extLst>
          </p:nvPr>
        </p:nvGraphicFramePr>
        <p:xfrm>
          <a:off x="541424" y="1340767"/>
          <a:ext cx="8423063" cy="470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74"/>
                <a:gridCol w="882902"/>
                <a:gridCol w="658776"/>
                <a:gridCol w="610545"/>
                <a:gridCol w="653248"/>
                <a:gridCol w="842932"/>
                <a:gridCol w="963415"/>
                <a:gridCol w="779774"/>
                <a:gridCol w="1238184"/>
                <a:gridCol w="1013513"/>
              </a:tblGrid>
              <a:tr h="868241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Subject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337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All</a:t>
                      </a:r>
                      <a:r>
                        <a:rPr lang="en-GB" sz="1200" baseline="0" dirty="0" smtClean="0"/>
                        <a:t> courses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6899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S2/3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French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History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Maths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English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Chemistry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Biology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PESS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Geography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84337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French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History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Maths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English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Chemistry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Biology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66899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French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History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Maths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English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Accounting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51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S6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French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History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YASS Accounting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Business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Management</a:t>
                      </a:r>
                    </a:p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9912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Future Pathway????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13" y="0"/>
            <a:ext cx="7772400" cy="1050777"/>
          </a:xfrm>
        </p:spPr>
        <p:txBody>
          <a:bodyPr>
            <a:normAutofit/>
          </a:bodyPr>
          <a:lstStyle/>
          <a:p>
            <a:r>
              <a:rPr lang="en-GB" b="1" dirty="0" smtClean="0"/>
              <a:t>Learner Journey - Holly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5" y="1340768"/>
            <a:ext cx="7992888" cy="5184576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GB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404664"/>
            <a:ext cx="535364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6" y="4046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89999"/>
              </p:ext>
            </p:extLst>
          </p:nvPr>
        </p:nvGraphicFramePr>
        <p:xfrm>
          <a:off x="1023258" y="2276872"/>
          <a:ext cx="7524661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72"/>
                <a:gridCol w="954913"/>
                <a:gridCol w="729972"/>
                <a:gridCol w="729972"/>
                <a:gridCol w="729972"/>
                <a:gridCol w="729972"/>
                <a:gridCol w="729972"/>
                <a:gridCol w="729972"/>
                <a:gridCol w="729972"/>
                <a:gridCol w="729972"/>
              </a:tblGrid>
              <a:tr h="1390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Year</a:t>
                      </a:r>
                      <a:endParaRPr lang="en-GB" sz="14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en-GB" sz="1400" dirty="0" smtClean="0"/>
                        <a:t>Subject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S1</a:t>
                      </a:r>
                      <a:endParaRPr lang="en-GB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1400" dirty="0" smtClean="0"/>
                        <a:t>All courses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S2/3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Chemistry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Maths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Physics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History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French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English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Admin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Music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Chemistry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Physics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History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Chemistry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Maths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Physics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History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Chemistry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Maths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Physics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Biology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Future Pathway????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z="2700" b="1" dirty="0" smtClean="0">
              <a:latin typeface="Dotum" pitchFamily="34" charset="-127"/>
            </a:endParaRPr>
          </a:p>
          <a:p>
            <a:pPr eaLnBrk="1" hangingPunct="1"/>
            <a:r>
              <a:rPr lang="en-GB" sz="2700" b="1" dirty="0" smtClean="0">
                <a:latin typeface="Dotum" pitchFamily="34" charset="-127"/>
              </a:rPr>
              <a:t>Career </a:t>
            </a:r>
            <a:r>
              <a:rPr lang="en-GB" sz="2700" b="1" dirty="0">
                <a:latin typeface="Dotum" pitchFamily="34" charset="-127"/>
              </a:rPr>
              <a:t>Management Skills – Self, Strengths, Horizons &amp; Networks</a:t>
            </a:r>
          </a:p>
          <a:p>
            <a:pPr eaLnBrk="1" hangingPunct="1"/>
            <a:r>
              <a:rPr lang="en-GB" sz="2700" b="1" dirty="0">
                <a:latin typeface="Dotum" pitchFamily="34" charset="-127"/>
              </a:rPr>
              <a:t>Transferable skills/Skills sets, not just specific job titles</a:t>
            </a:r>
          </a:p>
          <a:p>
            <a:r>
              <a:rPr lang="en-GB" sz="2700" b="1" dirty="0">
                <a:latin typeface="Dotum" pitchFamily="34" charset="-127"/>
                <a:hlinkClick r:id="rId2"/>
              </a:rPr>
              <a:t>www.myworldofwork.co.uk</a:t>
            </a:r>
            <a:r>
              <a:rPr lang="en-GB" sz="2700" b="1" dirty="0">
                <a:latin typeface="Dotum" pitchFamily="34" charset="-127"/>
              </a:rPr>
              <a:t> </a:t>
            </a:r>
            <a:r>
              <a:rPr lang="en-GB" sz="2700" b="1" dirty="0">
                <a:latin typeface="Dotum" pitchFamily="34" charset="-127"/>
                <a:hlinkClick r:id="rId3"/>
              </a:rPr>
              <a:t>www.planitplus.net</a:t>
            </a:r>
            <a:endParaRPr lang="en-GB" sz="2700" b="1" dirty="0">
              <a:latin typeface="Dotum" pitchFamily="34" charset="-127"/>
            </a:endParaRPr>
          </a:p>
          <a:p>
            <a:r>
              <a:rPr lang="en-GB" sz="2700" b="1" dirty="0">
                <a:latin typeface="Dotum" pitchFamily="34" charset="-127"/>
              </a:rPr>
              <a:t>2</a:t>
            </a:r>
            <a:r>
              <a:rPr lang="en-GB" sz="2700" b="1" baseline="30000" dirty="0">
                <a:latin typeface="Dotum" pitchFamily="34" charset="-127"/>
              </a:rPr>
              <a:t>nd</a:t>
            </a:r>
            <a:r>
              <a:rPr lang="en-GB" sz="2700" b="1" dirty="0">
                <a:latin typeface="Dotum" pitchFamily="34" charset="-127"/>
              </a:rPr>
              <a:t> ½ of lunch break Mon, Tues, Wed</a:t>
            </a:r>
          </a:p>
          <a:p>
            <a:pPr eaLnBrk="1" hangingPunct="1">
              <a:buFont typeface="Arial" charset="0"/>
              <a:buNone/>
            </a:pPr>
            <a:endParaRPr lang="en-GB" sz="3000" b="1" dirty="0">
              <a:latin typeface="Dotum" pitchFamily="34" charset="-127"/>
            </a:endParaRPr>
          </a:p>
        </p:txBody>
      </p:sp>
      <p:pic>
        <p:nvPicPr>
          <p:cNvPr id="14338" name="Picture 3" descr="sds-cmyk-logo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9816" y="1033462"/>
            <a:ext cx="1008459" cy="842963"/>
          </a:xfrm>
        </p:spPr>
      </p:pic>
      <p:sp>
        <p:nvSpPr>
          <p:cNvPr id="2" name="TextBox 1"/>
          <p:cNvSpPr txBox="1"/>
          <p:nvPr/>
        </p:nvSpPr>
        <p:spPr>
          <a:xfrm>
            <a:off x="1907704" y="476672"/>
            <a:ext cx="5688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itchFamily="66" charset="0"/>
              </a:rPr>
              <a:t>Mrs Morag </a:t>
            </a:r>
            <a:r>
              <a:rPr lang="en-GB" sz="3200" b="1" dirty="0" smtClean="0">
                <a:latin typeface="Comic Sans MS" pitchFamily="66" charset="0"/>
              </a:rPr>
              <a:t>Evans – Skills Development Scotland </a:t>
            </a:r>
            <a:endParaRPr lang="en-GB" sz="3200" b="1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9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336</Words>
  <Application>Microsoft Office PowerPoint</Application>
  <PresentationFormat>On-screen Show (4:3)</PresentationFormat>
  <Paragraphs>150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Dotum</vt:lpstr>
      <vt:lpstr>Arial</vt:lpstr>
      <vt:lpstr>Calibri</vt:lpstr>
      <vt:lpstr>Comic Sans MS</vt:lpstr>
      <vt:lpstr>Times New Roman</vt:lpstr>
      <vt:lpstr>Office Theme</vt:lpstr>
      <vt:lpstr>PowerPoint Presentation</vt:lpstr>
      <vt:lpstr>  </vt:lpstr>
      <vt:lpstr>Purpose of the evening</vt:lpstr>
      <vt:lpstr>CfE levels and National Qualifications</vt:lpstr>
      <vt:lpstr>Choice Form</vt:lpstr>
      <vt:lpstr>How to complete Choice Form</vt:lpstr>
      <vt:lpstr>Learner Journey - Jonathan</vt:lpstr>
      <vt:lpstr>Learner Journey - Holly</vt:lpstr>
      <vt:lpstr>PowerPoint Presentation</vt:lpstr>
      <vt:lpstr>Skills Development Scotland</vt:lpstr>
      <vt:lpstr>PowerPoint Presentation</vt:lpstr>
      <vt:lpstr>STEAM perspective</vt:lpstr>
      <vt:lpstr>STEM perspective</vt:lpstr>
      <vt:lpstr>Next Steps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SELF-EVALUATION FOR  SELF-IMPROVEMENT</dc:title>
  <dc:creator>Sandra</dc:creator>
  <cp:lastModifiedBy>Alan Martin</cp:lastModifiedBy>
  <cp:revision>89</cp:revision>
  <cp:lastPrinted>2018-02-16T12:32:38Z</cp:lastPrinted>
  <dcterms:created xsi:type="dcterms:W3CDTF">2016-09-19T11:16:50Z</dcterms:created>
  <dcterms:modified xsi:type="dcterms:W3CDTF">2018-02-19T18:51:20Z</dcterms:modified>
</cp:coreProperties>
</file>