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9" r:id="rId1"/>
  </p:sldMasterIdLst>
  <p:notesMasterIdLst>
    <p:notesMasterId r:id="rId23"/>
  </p:notesMasterIdLst>
  <p:handoutMasterIdLst>
    <p:handoutMasterId r:id="rId24"/>
  </p:handoutMasterIdLst>
  <p:sldIdLst>
    <p:sldId id="408" r:id="rId2"/>
    <p:sldId id="530" r:id="rId3"/>
    <p:sldId id="541" r:id="rId4"/>
    <p:sldId id="538" r:id="rId5"/>
    <p:sldId id="540" r:id="rId6"/>
    <p:sldId id="529" r:id="rId7"/>
    <p:sldId id="531" r:id="rId8"/>
    <p:sldId id="532" r:id="rId9"/>
    <p:sldId id="542" r:id="rId10"/>
    <p:sldId id="543" r:id="rId11"/>
    <p:sldId id="539" r:id="rId12"/>
    <p:sldId id="544" r:id="rId13"/>
    <p:sldId id="527" r:id="rId14"/>
    <p:sldId id="528" r:id="rId15"/>
    <p:sldId id="521" r:id="rId16"/>
    <p:sldId id="534" r:id="rId17"/>
    <p:sldId id="535" r:id="rId18"/>
    <p:sldId id="373" r:id="rId19"/>
    <p:sldId id="520" r:id="rId20"/>
    <p:sldId id="533" r:id="rId21"/>
    <p:sldId id="536" r:id="rId22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5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FFF9"/>
    <a:srgbClr val="FFB43A"/>
    <a:srgbClr val="FF7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304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2632"/>
    </p:cViewPr>
  </p:sorterViewPr>
  <p:notesViewPr>
    <p:cSldViewPr>
      <p:cViewPr varScale="1">
        <p:scale>
          <a:sx n="82" d="100"/>
          <a:sy n="82" d="100"/>
        </p:scale>
        <p:origin x="-1288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FBEF29-845D-3949-97DA-8F1122210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94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87CF6E-D36B-9F4D-BF69-E67BAE7137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2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EA7B19-D407-374F-A11F-FA08BE0D5174}" type="slidenum">
              <a:rPr lang="en-GB" sz="1200"/>
              <a:pPr/>
              <a:t>1</a:t>
            </a:fld>
            <a:endParaRPr lang="en-GB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Routes, the interview, folio, quals</a:t>
            </a:r>
          </a:p>
        </p:txBody>
      </p:sp>
    </p:spTree>
    <p:extLst>
      <p:ext uri="{BB962C8B-B14F-4D97-AF65-F5344CB8AC3E}">
        <p14:creationId xmlns:p14="http://schemas.microsoft.com/office/powerpoint/2010/main" val="130714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77823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25978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25978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charset="0"/>
                <a:cs typeface="Arial" charset="0"/>
              </a:rPr>
              <a:t>Visual Arts / Participatory practice / TV / Digital technology and Gaming / Community Education / Design / Craft / Fashion / Festivals / Film / Music /</a:t>
            </a:r>
          </a:p>
          <a:p>
            <a:r>
              <a:rPr lang="en-US" sz="1200" dirty="0" smtClean="0">
                <a:latin typeface="Arial" charset="0"/>
                <a:cs typeface="Arial" charset="0"/>
              </a:rPr>
              <a:t>Media / Audience Development / Cultural policy / Dance / Theatre / Publishing / Museums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F764-E808-5F49-A562-F5FF9C221A6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430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607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500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FA60F72-2FDE-034E-AB35-D0C4EFC6B800}" type="slidenum">
              <a:rPr lang="en-GB" sz="1200"/>
              <a:pPr/>
              <a:t>18</a:t>
            </a:fld>
            <a:endParaRPr lang="en-GB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18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We want you to be informed practitioners because we are.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B8A34D-1E08-F34D-9190-9954F4ABE2C2}" type="slidenum">
              <a:rPr lang="en-GB" sz="1200"/>
              <a:pPr/>
              <a:t>19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852595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31597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0330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685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685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685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685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9290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889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7782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RECYLCE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C969D-E185-274B-85AA-D2A9B23A0FD0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7782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creen Shot 2016-03-02 at 21.41.0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932493"/>
          </a:xfrm>
          <a:prstGeom prst="rect">
            <a:avLst/>
          </a:prstGeom>
        </p:spPr>
      </p:pic>
      <p:pic>
        <p:nvPicPr>
          <p:cNvPr id="13" name="Picture 12" descr="Screen Shot 2016-03-02 at 21.50.1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88640"/>
            <a:ext cx="540323" cy="5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graysartschoolaberdeen.com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Screen Shot 2015-10-03 at 12.41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62" y="-315416"/>
            <a:ext cx="9504363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3" descr="Screen Shot 2015-10-03 at 12.44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645025"/>
            <a:ext cx="4648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79512" y="400011"/>
            <a:ext cx="8785300" cy="59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charset="0"/>
                <a:hlinkClick r:id="rId5"/>
              </a:rPr>
              <a:t>http://</a:t>
            </a:r>
            <a:r>
              <a:rPr lang="en-US" dirty="0" smtClean="0">
                <a:latin typeface="Verdana" charset="0"/>
                <a:hlinkClick r:id="rId5"/>
              </a:rPr>
              <a:t>graysartschoolaberdeen.com</a:t>
            </a:r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pPr algn="ctr"/>
            <a:r>
              <a:rPr lang="en-US" dirty="0" smtClean="0">
                <a:solidFill>
                  <a:schemeClr val="accent5"/>
                </a:solidFill>
                <a:latin typeface="Verdana" charset="0"/>
              </a:rPr>
              <a:t>Craig Ellis</a:t>
            </a:r>
          </a:p>
          <a:p>
            <a:pPr algn="ctr"/>
            <a:r>
              <a:rPr lang="en-US" sz="1800" i="1" dirty="0" smtClean="0">
                <a:solidFill>
                  <a:schemeClr val="accent5"/>
                </a:solidFill>
                <a:latin typeface="Verdana" charset="0"/>
              </a:rPr>
              <a:t>Associate head of Undergraduate Studies</a:t>
            </a:r>
            <a:endParaRPr lang="en-US" sz="1800" i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4666" y="21164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6-03-02 at 21.50.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42477"/>
            <a:ext cx="668908" cy="6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1+1= 3</a:t>
            </a:r>
            <a:endParaRPr lang="en-US" sz="6000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Where are the </a:t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Creative &amp; Cultural </a:t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Industries?</a:t>
            </a: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graphic - Set Up As Poster[1]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805945"/>
            <a:ext cx="3603475" cy="61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ubtitle 2"/>
          <p:cNvSpPr>
            <a:spLocks noGrp="1"/>
          </p:cNvSpPr>
          <p:nvPr>
            <p:ph type="subTitle" idx="1"/>
          </p:nvPr>
        </p:nvSpPr>
        <p:spPr bwMode="auto">
          <a:xfrm>
            <a:off x="468313" y="859880"/>
            <a:ext cx="7991475" cy="53054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 Creative Industries contribute £3.7bn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to the Scottish economy each year,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supporting 71,800 jobs</a:t>
            </a:r>
          </a:p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The Creative Industries is now larger than Life Sciences and sustainable tourism in terms of GVA and employs more people than the Energy sector.</a:t>
            </a:r>
          </a:p>
          <a:p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Scottish Government Creative Industries Growth Sector Statistics, 2015</a:t>
            </a:r>
          </a:p>
        </p:txBody>
      </p:sp>
    </p:spTree>
    <p:extLst>
      <p:ext uri="{BB962C8B-B14F-4D97-AF65-F5344CB8AC3E}">
        <p14:creationId xmlns:p14="http://schemas.microsoft.com/office/powerpoint/2010/main" val="17480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4" y="476672"/>
            <a:ext cx="7632700" cy="60479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Craft contributes £3.4bn to the UK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economy each year. In addition to the value it creates in its own right, craft adds value to other industrial sectors, including healthcare, engineering or architecture.</a:t>
            </a:r>
          </a:p>
          <a:p>
            <a:endParaRPr lang="en-US" sz="1800" i="1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800" i="1" dirty="0">
                <a:latin typeface="Arial" charset="0"/>
                <a:ea typeface="ＭＳ Ｐゴシック" charset="0"/>
                <a:cs typeface="Arial" charset="0"/>
              </a:rPr>
              <a:t>Measuring the Craft Economy, 2014.</a:t>
            </a:r>
          </a:p>
        </p:txBody>
      </p:sp>
    </p:spTree>
    <p:extLst>
      <p:ext uri="{BB962C8B-B14F-4D97-AF65-F5344CB8AC3E}">
        <p14:creationId xmlns:p14="http://schemas.microsoft.com/office/powerpoint/2010/main" val="23331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 descr="Screen Shot 2016-06-01 at 23.09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832648" cy="588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Art &amp; Design</a:t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Where you learn how to be </a:t>
            </a:r>
            <a:r>
              <a:rPr lang="en-US" i="1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more </a:t>
            </a: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Creative</a:t>
            </a: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Art &amp; Design</a:t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Where transferable life skills are core to your study</a:t>
            </a: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0" name="Rectangle 10"/>
          <p:cNvSpPr>
            <a:spLocks noChangeArrowheads="1"/>
          </p:cNvSpPr>
          <p:nvPr/>
        </p:nvSpPr>
        <p:spPr bwMode="auto">
          <a:xfrm>
            <a:off x="4427984" y="4725144"/>
            <a:ext cx="486003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r>
              <a:rPr lang="en-GB" sz="1400" dirty="0" smtClean="0">
                <a:latin typeface="Arial"/>
                <a:cs typeface="Arial"/>
              </a:rPr>
              <a:t>  to </a:t>
            </a:r>
            <a:r>
              <a:rPr lang="en-GB" sz="1400" dirty="0">
                <a:latin typeface="Arial"/>
                <a:cs typeface="Arial"/>
              </a:rPr>
              <a:t>be constantly challenged and surprised</a:t>
            </a: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smtClean="0">
                <a:latin typeface="Arial"/>
                <a:cs typeface="Arial"/>
              </a:rPr>
              <a:t>  </a:t>
            </a:r>
            <a:r>
              <a:rPr lang="en-GB" sz="1400" dirty="0">
                <a:latin typeface="Arial"/>
                <a:cs typeface="Arial"/>
              </a:rPr>
              <a:t>to gain an understanding of </a:t>
            </a:r>
            <a:r>
              <a:rPr lang="en-GB" sz="1400" b="1" dirty="0">
                <a:latin typeface="Arial"/>
                <a:cs typeface="Arial"/>
              </a:rPr>
              <a:t>your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smtClean="0">
                <a:latin typeface="Arial"/>
                <a:cs typeface="Arial"/>
              </a:rPr>
              <a:t>creativity</a:t>
            </a: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r>
              <a:rPr lang="en-GB" sz="1400" dirty="0" smtClean="0">
                <a:latin typeface="Arial"/>
                <a:cs typeface="Arial"/>
              </a:rPr>
              <a:t>   to learn conceptual skills and their practical application</a:t>
            </a:r>
            <a:endParaRPr lang="en-GB" sz="1400" dirty="0">
              <a:latin typeface="Arial"/>
              <a:cs typeface="Arial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SzPct val="200000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</p:txBody>
      </p:sp>
      <p:pic>
        <p:nvPicPr>
          <p:cNvPr id="9219" name="Picture 2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00" y="908721"/>
            <a:ext cx="9144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 descr="IMG_20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755" y="3501009"/>
            <a:ext cx="504873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1412776"/>
            <a:ext cx="48600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smtClean="0">
                <a:latin typeface="Arial"/>
                <a:cs typeface="Arial"/>
              </a:rPr>
              <a:t>  </a:t>
            </a:r>
            <a:r>
              <a:rPr lang="en-GB" sz="1400" dirty="0">
                <a:latin typeface="Arial"/>
                <a:cs typeface="Arial"/>
              </a:rPr>
              <a:t>to see things differently</a:t>
            </a: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smtClean="0">
                <a:latin typeface="Arial"/>
                <a:cs typeface="Arial"/>
              </a:rPr>
              <a:t>  </a:t>
            </a:r>
            <a:r>
              <a:rPr lang="en-GB" sz="1400" dirty="0">
                <a:latin typeface="Arial"/>
                <a:cs typeface="Arial"/>
              </a:rPr>
              <a:t>to find a voice</a:t>
            </a: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r>
              <a:rPr lang="en-GB" sz="1400" dirty="0" smtClean="0">
                <a:latin typeface="Arial"/>
                <a:cs typeface="Arial"/>
              </a:rPr>
              <a:t>   to </a:t>
            </a:r>
            <a:r>
              <a:rPr lang="en-GB" sz="1400" dirty="0">
                <a:latin typeface="Arial"/>
                <a:cs typeface="Arial"/>
              </a:rPr>
              <a:t>change and evolve</a:t>
            </a: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SzPct val="200000"/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  <a:p>
            <a:pPr marL="14288" indent="-14288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  <a:tabLst>
                <a:tab pos="430213" algn="l"/>
              </a:tabLst>
              <a:defRPr/>
            </a:pPr>
            <a:endParaRPr lang="en-GB"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Grauimg_0063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8720"/>
            <a:ext cx="9144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 txBox="1">
            <a:spLocks/>
          </p:cNvSpPr>
          <p:nvPr/>
        </p:nvSpPr>
        <p:spPr bwMode="auto">
          <a:xfrm>
            <a:off x="-684213" y="4247628"/>
            <a:ext cx="61928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>
                <a:solidFill>
                  <a:schemeClr val="tx2"/>
                </a:solidFill>
                <a:latin typeface="Arial" charset="0"/>
                <a:cs typeface="Arial" charset="0"/>
              </a:rPr>
              <a:t> Art School Culture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005388" y="4383162"/>
            <a:ext cx="40322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000" dirty="0" smtClean="0">
              <a:latin typeface="Verdana" charset="0"/>
              <a:cs typeface="Verdana" charset="0"/>
            </a:endParaRPr>
          </a:p>
          <a:p>
            <a:endParaRPr lang="en-US" sz="2000" dirty="0">
              <a:latin typeface="Verdana" charset="0"/>
              <a:cs typeface="Verdana" charset="0"/>
            </a:endParaRPr>
          </a:p>
          <a:p>
            <a:r>
              <a:rPr lang="en-US" sz="2000" dirty="0" smtClean="0">
                <a:latin typeface="Verdana" charset="0"/>
                <a:cs typeface="Verdana" charset="0"/>
              </a:rPr>
              <a:t>Thinking </a:t>
            </a:r>
            <a:r>
              <a:rPr lang="en-US" sz="2000" dirty="0">
                <a:latin typeface="Verdana" charset="0"/>
                <a:cs typeface="Verdana" charset="0"/>
              </a:rPr>
              <a:t>&amp; Making</a:t>
            </a:r>
          </a:p>
          <a:p>
            <a:endParaRPr lang="en-US" sz="2000" dirty="0">
              <a:latin typeface="Verdana" charset="0"/>
              <a:cs typeface="Verdana" charset="0"/>
            </a:endParaRPr>
          </a:p>
          <a:p>
            <a:r>
              <a:rPr lang="en-US" sz="2000" dirty="0">
                <a:latin typeface="Verdana" charset="0"/>
                <a:cs typeface="Verdana" charset="0"/>
              </a:rPr>
              <a:t>The informed practitioner</a:t>
            </a:r>
          </a:p>
          <a:p>
            <a:endParaRPr lang="en-US" sz="2000" dirty="0">
              <a:latin typeface="Verdana" charset="0"/>
              <a:cs typeface="Verdana" charset="0"/>
            </a:endParaRPr>
          </a:p>
          <a:p>
            <a:r>
              <a:rPr lang="en-US" sz="2000" dirty="0">
                <a:latin typeface="Verdana" charset="0"/>
                <a:cs typeface="Verdana" charset="0"/>
              </a:rPr>
              <a:t>Facilitating the future shapers</a:t>
            </a:r>
          </a:p>
          <a:p>
            <a:endParaRPr lang="en-US" sz="2000" dirty="0">
              <a:latin typeface="Verdana" charset="0"/>
              <a:cs typeface="Verdana" charset="0"/>
            </a:endParaRPr>
          </a:p>
          <a:p>
            <a:endParaRPr lang="en-US" sz="2000" dirty="0"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What is STEAM?</a:t>
            </a: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Any questions?</a:t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3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Awkward silence</a:t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STEM</a:t>
            </a: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STE(A)M</a:t>
            </a: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1124297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STE@M</a:t>
            </a:r>
            <a:r>
              <a:rPr lang="en-US" dirty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What is the key skill for your  future employees?</a:t>
            </a: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3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73%</a:t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73%</a:t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sz="3200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said</a:t>
            </a: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CREATIVITY</a:t>
            </a:r>
            <a:endParaRPr lang="en-US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4213" y="836614"/>
            <a:ext cx="7772400" cy="475297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F7F7F"/>
                </a:solidFill>
                <a:latin typeface="Arial" charset="0"/>
                <a:ea typeface="Osaka" charset="0"/>
                <a:cs typeface="Osaka" charset="0"/>
              </a:rPr>
              <a:t>1+1= 2</a:t>
            </a:r>
            <a:endParaRPr lang="en-US" sz="6000" dirty="0">
              <a:solidFill>
                <a:srgbClr val="7F7F7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18461444</TotalTime>
  <Words>289</Words>
  <Application>Microsoft Office PowerPoint</Application>
  <PresentationFormat>On-screen Show (4:3)</PresentationFormat>
  <Paragraphs>108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Osaka</vt:lpstr>
      <vt:lpstr>Times</vt:lpstr>
      <vt:lpstr>Verdana</vt:lpstr>
      <vt:lpstr>Black</vt:lpstr>
      <vt:lpstr>PowerPoint Presentation</vt:lpstr>
      <vt:lpstr>What is STEAM?</vt:lpstr>
      <vt:lpstr> STEM</vt:lpstr>
      <vt:lpstr> STE(A)M</vt:lpstr>
      <vt:lpstr>  STE@M  </vt:lpstr>
      <vt:lpstr>What is the key skill for your  future employees?</vt:lpstr>
      <vt:lpstr>73% </vt:lpstr>
      <vt:lpstr>73% said CREATIVITY</vt:lpstr>
      <vt:lpstr>1+1= 2</vt:lpstr>
      <vt:lpstr>1+1= 3</vt:lpstr>
      <vt:lpstr>Where are the  Creative &amp; Cultural  Industries?</vt:lpstr>
      <vt:lpstr>PowerPoint Presentation</vt:lpstr>
      <vt:lpstr>PowerPoint Presentation</vt:lpstr>
      <vt:lpstr>PowerPoint Presentation</vt:lpstr>
      <vt:lpstr>PowerPoint Presentation</vt:lpstr>
      <vt:lpstr> Art &amp; Design  Where you learn how to be more Creative</vt:lpstr>
      <vt:lpstr>Art &amp; Design  Where transferable life skills are core to your study</vt:lpstr>
      <vt:lpstr>PowerPoint Presentation</vt:lpstr>
      <vt:lpstr>PowerPoint Presentation</vt:lpstr>
      <vt:lpstr>Any questions? </vt:lpstr>
      <vt:lpstr>Awkward silence </vt:lpstr>
    </vt:vector>
  </TitlesOfParts>
  <Company>RGU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Grays</dc:creator>
  <cp:lastModifiedBy>Alan Martin</cp:lastModifiedBy>
  <cp:revision>270</cp:revision>
  <cp:lastPrinted>2017-12-15T14:25:25Z</cp:lastPrinted>
  <dcterms:created xsi:type="dcterms:W3CDTF">2010-10-05T17:26:34Z</dcterms:created>
  <dcterms:modified xsi:type="dcterms:W3CDTF">2018-02-19T16:54:49Z</dcterms:modified>
</cp:coreProperties>
</file>