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0" r:id="rId6"/>
    <p:sldId id="263" r:id="rId7"/>
    <p:sldId id="264" r:id="rId8"/>
    <p:sldId id="262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85"/>
  </p:normalViewPr>
  <p:slideViewPr>
    <p:cSldViewPr snapToGrid="0" snapToObjects="1">
      <p:cViewPr varScale="1">
        <p:scale>
          <a:sx n="98" d="100"/>
          <a:sy n="98" d="100"/>
        </p:scale>
        <p:origin x="16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9EA73-BD92-0B48-AE7E-11C78B34A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7156F-C11F-F641-B3CA-71F1462EC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43FF9-46A1-124B-BC17-000BE18D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B3698-45D3-CF46-A373-9283A843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26BE0-0634-8045-A5A5-244A2571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3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F689C-EF21-2E44-86A2-98F2BB085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E50576-B149-8D40-A67C-829ACEC8B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5A925-8D33-5D49-93F9-54497110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A30A5-F839-C642-B053-673961DA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BA1D0-22D2-7841-9D98-268B20581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6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AAEED3-EE34-6448-84DC-F7BA04FCC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C67C80-D66C-734C-BDEB-488A7BC25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DA547-3773-E841-8B09-90B79898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E4B25-BDCB-CE4F-B6E2-D83FF8F2D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52406-C9C2-C44F-9410-E94699E4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2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7504-3B63-4A4C-B482-4B0A0C28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B0C75-AE73-5D4D-B2C9-F23B4180E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C4B47-488A-8645-B76B-5D8984EF7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5F589-682E-2945-B909-2673CDA8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0B39D-F7C3-3640-8D2A-2F194FA3F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0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BB74A-3A97-E049-8545-3CFBE3CC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AE079-A4E4-0648-8732-D6900958D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5D557-0B22-0246-A2B2-67F0C110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2C75D-FD42-214E-8AE4-E9E5C926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2156-BBC5-D044-A974-97D9DD97F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0950C-395B-564F-A473-FE73FD29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255B-F3DD-B24A-87D7-6CEC3DBA0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A2118-8F06-1643-8991-1C033D1D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F4C53-435A-354A-BBE0-6EC9CF5B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CD7E6-102E-B341-A1BA-716D571F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D6257-2A5C-464F-9E5E-515A4B9E1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0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80D62-3123-E246-B2F1-067A696E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EA8F6-AFED-F94E-8C38-BF5692522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60386-EE0B-B048-BC78-98E42D9DB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394306-CF39-9D42-8E45-6ECB6256E0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883FC-E14E-C341-B129-759FA542B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6198D-AC64-204E-B00A-2B173FE8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895850-983E-3B46-A53B-1E7401E5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FF6D63-76CE-B449-A11E-32AFF7E8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8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6BA68-9016-5C4E-A8D2-8E62396D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69043F-127B-B742-9BFA-F626FC9AC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966B1-4372-DA4E-8219-31618C25F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026AD-7760-4249-B6C3-AD3A3188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32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87768E-1531-8746-BE1E-65AB7EAE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18E4CD-44DC-F443-AE10-848C3B70B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EBEFB-5961-9545-B2B5-022243BF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75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4BE65-0393-BE47-A120-1B3E54609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F13CD-A195-7447-A3C0-9386C7B19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53683-097E-4748-B4D6-B437EBB25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5E330-248C-CE41-B67B-00AE52E2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33354-80F3-FE4F-A674-CE49A8DB5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5011B-0555-7C40-A765-D1F82720C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5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E2ED-9B56-6B4E-96DD-C7B6A21A3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606BDB-7A07-9546-AFDD-C1740702E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4499BC-4962-2740-BAC3-8E4910376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28345-BDA1-CD4C-A069-91D8D4E79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FB1C7-97AD-AB42-9D67-5FC8EFE3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263AF-E7E2-1E40-99DA-0BA2BA20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0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A38E8-B965-5544-B296-E31902F4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D9087-D685-4A40-AAB1-27114EB45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955A0-C8B1-E242-BACD-FABB7D4FA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86B2-1A05-E341-A01C-C9FCE3758575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D6049-18B2-3F42-BBCC-8690A57B0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91ADA-F28A-644B-8EE9-44DCE5ED0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BEB91-8DD4-2640-B5FF-3F3B49231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E94FB2-FABE-AB4D-A528-1C03725F1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3310" b="21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0E7E8-80BA-E04B-9749-59BAE80D6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43508" y="2549211"/>
            <a:ext cx="4809066" cy="2559854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Gill Sans MT" panose="020B0502020104020203" pitchFamily="34" charset="77"/>
              </a:rPr>
              <a:t>Pupil Council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FFB06-7155-0A46-A997-0F1C6E079A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339681"/>
            <a:ext cx="4330262" cy="683284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Aberdeen Grammar School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391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C2DB0-9290-5348-ADB0-5C06907F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839" y="471927"/>
            <a:ext cx="522126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Gill Sans MT" panose="020B0502020104020203" pitchFamily="34" charset="77"/>
              </a:rPr>
              <a:t>Senior Prefect Team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609B08-FC91-FE47-AB3C-294232AED240}"/>
              </a:ext>
            </a:extLst>
          </p:cNvPr>
          <p:cNvSpPr txBox="1"/>
          <p:nvPr/>
        </p:nvSpPr>
        <p:spPr>
          <a:xfrm>
            <a:off x="6210875" y="1985238"/>
            <a:ext cx="26868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u="sng" dirty="0">
                <a:latin typeface="Gill Sans MT" panose="020B0502020104020203" pitchFamily="34" charset="77"/>
              </a:rPr>
              <a:t>Head Boy</a:t>
            </a:r>
          </a:p>
          <a:p>
            <a:pPr algn="ctr"/>
            <a:r>
              <a:rPr lang="en-US" sz="2300" dirty="0">
                <a:latin typeface="Gill Sans MT" panose="020B0502020104020203" pitchFamily="34" charset="77"/>
              </a:rPr>
              <a:t>Lewis MacIver</a:t>
            </a:r>
          </a:p>
          <a:p>
            <a:pPr algn="ctr"/>
            <a:endParaRPr lang="en-US" sz="2400" dirty="0">
              <a:latin typeface="Gill Sans MT" panose="020B0502020104020203" pitchFamily="34" charset="77"/>
            </a:endParaRPr>
          </a:p>
          <a:p>
            <a:pPr algn="ctr"/>
            <a:r>
              <a:rPr lang="en-US" sz="2500" u="sng" dirty="0">
                <a:latin typeface="Gill Sans MT" panose="020B0502020104020203" pitchFamily="34" charset="77"/>
              </a:rPr>
              <a:t>Deputy Head Boy</a:t>
            </a:r>
          </a:p>
          <a:p>
            <a:pPr algn="ctr"/>
            <a:r>
              <a:rPr lang="en-US" sz="2300" dirty="0">
                <a:latin typeface="Gill Sans MT" panose="020B0502020104020203" pitchFamily="34" charset="77"/>
              </a:rPr>
              <a:t>Angus Hogg</a:t>
            </a:r>
          </a:p>
          <a:p>
            <a:pPr algn="ctr"/>
            <a:r>
              <a:rPr lang="en-US" sz="2300" dirty="0">
                <a:latin typeface="Gill Sans MT" panose="020B0502020104020203" pitchFamily="34" charset="77"/>
              </a:rPr>
              <a:t>Rory Ferguson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F61053-FFB4-8E4E-A7D7-904AC25DD5A1}"/>
              </a:ext>
            </a:extLst>
          </p:cNvPr>
          <p:cNvSpPr txBox="1"/>
          <p:nvPr/>
        </p:nvSpPr>
        <p:spPr>
          <a:xfrm>
            <a:off x="9078670" y="1985238"/>
            <a:ext cx="261063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u="sng" dirty="0">
                <a:latin typeface="Gill Sans MT" panose="020B0502020104020203" pitchFamily="34" charset="77"/>
              </a:rPr>
              <a:t>Head Girl</a:t>
            </a:r>
          </a:p>
          <a:p>
            <a:pPr algn="ctr"/>
            <a:r>
              <a:rPr lang="en-US" sz="2300" dirty="0">
                <a:latin typeface="Gill Sans MT" panose="020B0502020104020203" pitchFamily="34" charset="77"/>
              </a:rPr>
              <a:t>Catherine Denison</a:t>
            </a:r>
          </a:p>
          <a:p>
            <a:pPr algn="ctr"/>
            <a:endParaRPr lang="en-US" sz="2400" dirty="0">
              <a:latin typeface="Gill Sans MT" panose="020B0502020104020203" pitchFamily="34" charset="77"/>
            </a:endParaRPr>
          </a:p>
          <a:p>
            <a:pPr algn="ctr"/>
            <a:r>
              <a:rPr lang="en-US" sz="2500" u="sng" dirty="0">
                <a:latin typeface="Gill Sans MT" panose="020B0502020104020203" pitchFamily="34" charset="77"/>
              </a:rPr>
              <a:t>Deputy Head Girl</a:t>
            </a:r>
          </a:p>
          <a:p>
            <a:pPr algn="ctr"/>
            <a:r>
              <a:rPr lang="en-US" sz="2300" dirty="0">
                <a:latin typeface="Gill Sans MT" panose="020B0502020104020203" pitchFamily="34" charset="77"/>
              </a:rPr>
              <a:t>Deirdre </a:t>
            </a:r>
            <a:r>
              <a:rPr lang="en-US" sz="2300" dirty="0" err="1">
                <a:latin typeface="Gill Sans MT" panose="020B0502020104020203" pitchFamily="34" charset="77"/>
              </a:rPr>
              <a:t>O’Riordan</a:t>
            </a:r>
            <a:endParaRPr lang="en-US" sz="2300" dirty="0">
              <a:latin typeface="Gill Sans MT" panose="020B0502020104020203" pitchFamily="34" charset="77"/>
            </a:endParaRPr>
          </a:p>
          <a:p>
            <a:pPr algn="ctr"/>
            <a:r>
              <a:rPr lang="en-US" sz="2300" dirty="0">
                <a:latin typeface="Gill Sans MT" panose="020B0502020104020203" pitchFamily="34" charset="77"/>
              </a:rPr>
              <a:t>Jennifer Herrera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594A6C-D7B9-E54C-94F5-13A9CD7AD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38" y="1353617"/>
            <a:ext cx="5409795" cy="405734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2927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31DB9-8C1C-8447-B275-B41A234F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Gill Sans MT" panose="020B0502020104020203" pitchFamily="34" charset="77"/>
                <a:cs typeface="Futura Medium" panose="020B0602020204020303" pitchFamily="34" charset="-79"/>
              </a:rPr>
              <a:t>What is Pupil Council?</a:t>
            </a:r>
          </a:p>
        </p:txBody>
      </p:sp>
      <p:pic>
        <p:nvPicPr>
          <p:cNvPr id="6" name="Google Shape;162;p21">
            <a:extLst>
              <a:ext uri="{FF2B5EF4-FFF2-40B4-BE49-F238E27FC236}">
                <a16:creationId xmlns:a16="http://schemas.microsoft.com/office/drawing/2014/main" id="{9000E466-2F71-944D-8E93-2D5AC5C1E5B4}"/>
              </a:ext>
            </a:extLst>
          </p:cNvPr>
          <p:cNvPicPr preferRelativeResize="0"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632" y="1806846"/>
            <a:ext cx="5126736" cy="308885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41E9-5CC3-5A4D-A767-52650B38F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GB" sz="2400" dirty="0">
                <a:latin typeface="Gill Sans MT" panose="020B0502020104020203" pitchFamily="34" charset="77"/>
              </a:rPr>
              <a:t>Pupil</a:t>
            </a:r>
            <a:r>
              <a:rPr lang="en-GB" sz="2400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 council allows </a:t>
            </a:r>
            <a:r>
              <a:rPr lang="en-GB" sz="2400" dirty="0">
                <a:latin typeface="Gill Sans MT" panose="020B0502020104020203" pitchFamily="34" charset="77"/>
              </a:rPr>
              <a:t>pupils’</a:t>
            </a:r>
            <a:r>
              <a:rPr lang="en-GB" sz="2400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 thoughts and opinions to be heard.</a:t>
            </a:r>
            <a:endParaRPr lang="en-GB" sz="2400" dirty="0">
              <a:latin typeface="Gill Sans MT" panose="020B0502020104020203" pitchFamily="34" charset="77"/>
            </a:endParaRPr>
          </a:p>
          <a:p>
            <a:pPr>
              <a:buClr>
                <a:schemeClr val="tx1"/>
              </a:buClr>
              <a:buSzPct val="75000"/>
            </a:pPr>
            <a:r>
              <a:rPr lang="en-GB" sz="2400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Through the use of surveys, open sessions and focus groups, pupils are able to </a:t>
            </a:r>
            <a:r>
              <a:rPr lang="en-GB" sz="2400" dirty="0">
                <a:latin typeface="Gill Sans MT" panose="020B0502020104020203" pitchFamily="34" charset="77"/>
              </a:rPr>
              <a:t>voice</a:t>
            </a:r>
            <a:r>
              <a:rPr lang="en-GB" sz="2400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 their opinions on topics that </a:t>
            </a:r>
            <a:r>
              <a:rPr lang="en-GB" sz="2400" dirty="0">
                <a:latin typeface="Gill Sans MT" panose="020B0502020104020203" pitchFamily="34" charset="77"/>
              </a:rPr>
              <a:t>impact</a:t>
            </a:r>
            <a:r>
              <a:rPr lang="en-GB" sz="2400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 everyone in the school.</a:t>
            </a:r>
            <a:endParaRPr lang="en-GB" sz="2400" dirty="0">
              <a:latin typeface="Gill Sans MT" panose="020B0502020104020203" pitchFamily="34" charset="77"/>
            </a:endParaRPr>
          </a:p>
          <a:p>
            <a:pPr>
              <a:buClr>
                <a:schemeClr val="tx1"/>
              </a:buClr>
              <a:buSzPct val="75000"/>
            </a:pPr>
            <a:r>
              <a:rPr lang="en-GB" sz="2400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The school is then able to </a:t>
            </a:r>
            <a:r>
              <a:rPr lang="en-GB" sz="2400" dirty="0">
                <a:latin typeface="Gill Sans MT" panose="020B0502020104020203" pitchFamily="34" charset="77"/>
              </a:rPr>
              <a:t>include pupils</a:t>
            </a:r>
            <a:r>
              <a:rPr lang="en-GB" sz="2400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 when making decisions on crucial things that </a:t>
            </a:r>
            <a:r>
              <a:rPr lang="en-GB" sz="2400" dirty="0">
                <a:latin typeface="Gill Sans MT" panose="020B0502020104020203" pitchFamily="34" charset="77"/>
              </a:rPr>
              <a:t>a</a:t>
            </a:r>
            <a:r>
              <a:rPr lang="en-GB" sz="2400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ffect the entire school community.</a:t>
            </a:r>
            <a:endParaRPr lang="en-GB" sz="2400" dirty="0">
              <a:latin typeface="Gill Sans MT" panose="020B0502020104020203" pitchFamily="34" charset="77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233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3500B-453E-9642-A8F3-CA1F6CDE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Gill Sans MT" panose="020B0502020104020203" pitchFamily="34" charset="77"/>
              </a:rPr>
              <a:t>Why it is changing?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3AC47-FCEB-B64E-B8B0-A3823237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83" y="484632"/>
            <a:ext cx="3941634" cy="573328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7252C8-08DA-4FD6-ABE4-EC2693D6B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GB" sz="2000" b="0" i="0" u="none" strike="noStrike" cap="none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As you may remember, the school used to have House Councils, however as many of you may know these were never very efficient and rarely got anything done.</a:t>
            </a:r>
            <a:endParaRPr lang="en-GB" sz="2000">
              <a:latin typeface="Gill Sans MT" panose="020B0502020104020203" pitchFamily="34" charset="77"/>
            </a:endParaRPr>
          </a:p>
          <a:p>
            <a:pPr>
              <a:buClr>
                <a:schemeClr val="tx1"/>
              </a:buClr>
              <a:buSzPct val="75000"/>
            </a:pPr>
            <a:r>
              <a:rPr lang="en-GB" sz="2000" b="0" i="0" u="none" strike="noStrike" cap="none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Because of this, the Student Council system has been completely redesigned in order to best serve the school!</a:t>
            </a:r>
            <a:endParaRPr lang="en-GB" sz="2000">
              <a:latin typeface="Gill Sans MT" panose="020B0502020104020203" pitchFamily="34" charset="77"/>
            </a:endParaRPr>
          </a:p>
          <a:p>
            <a:endParaRPr lang="en-US" sz="2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8688C5-2FD3-7D4E-AEFF-671C265544CC}"/>
              </a:ext>
            </a:extLst>
          </p:cNvPr>
          <p:cNvSpPr/>
          <p:nvPr/>
        </p:nvSpPr>
        <p:spPr>
          <a:xfrm rot="19216876">
            <a:off x="869906" y="619734"/>
            <a:ext cx="1201783" cy="587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F13FC6-0735-5743-9768-81D2D0624383}"/>
              </a:ext>
            </a:extLst>
          </p:cNvPr>
          <p:cNvSpPr/>
          <p:nvPr/>
        </p:nvSpPr>
        <p:spPr>
          <a:xfrm rot="19216876">
            <a:off x="869906" y="3907221"/>
            <a:ext cx="1201783" cy="587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FB096D-4600-114A-ABF8-F0FBCDD984E3}"/>
              </a:ext>
            </a:extLst>
          </p:cNvPr>
          <p:cNvSpPr/>
          <p:nvPr/>
        </p:nvSpPr>
        <p:spPr>
          <a:xfrm rot="19216876">
            <a:off x="883435" y="5494990"/>
            <a:ext cx="1201783" cy="587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C2BF44-A2CD-924E-BADF-9A40D28A4228}"/>
              </a:ext>
            </a:extLst>
          </p:cNvPr>
          <p:cNvSpPr/>
          <p:nvPr/>
        </p:nvSpPr>
        <p:spPr>
          <a:xfrm rot="19216876">
            <a:off x="4283018" y="5494989"/>
            <a:ext cx="1201783" cy="587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569E752-E304-BE41-B077-FA175E0145F4}"/>
              </a:ext>
            </a:extLst>
          </p:cNvPr>
          <p:cNvSpPr/>
          <p:nvPr/>
        </p:nvSpPr>
        <p:spPr>
          <a:xfrm rot="19216876">
            <a:off x="4168783" y="3907221"/>
            <a:ext cx="1201783" cy="587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59835A-A1B2-144A-8A10-6440365E3620}"/>
              </a:ext>
            </a:extLst>
          </p:cNvPr>
          <p:cNvSpPr/>
          <p:nvPr/>
        </p:nvSpPr>
        <p:spPr>
          <a:xfrm rot="19216876">
            <a:off x="4325838" y="523826"/>
            <a:ext cx="1201783" cy="587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3C9E0B-33E9-1A44-85CC-437761683303}"/>
              </a:ext>
            </a:extLst>
          </p:cNvPr>
          <p:cNvSpPr/>
          <p:nvPr/>
        </p:nvSpPr>
        <p:spPr>
          <a:xfrm rot="18719394">
            <a:off x="4352459" y="2409361"/>
            <a:ext cx="1201783" cy="5878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10F551-9237-E54E-8FE8-B90D74CF4D9A}"/>
              </a:ext>
            </a:extLst>
          </p:cNvPr>
          <p:cNvSpPr/>
          <p:nvPr/>
        </p:nvSpPr>
        <p:spPr>
          <a:xfrm>
            <a:off x="2658930" y="4002215"/>
            <a:ext cx="1155489" cy="3607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AF40835-8FE7-E047-9AD3-7F2566A92A58}"/>
              </a:ext>
            </a:extLst>
          </p:cNvPr>
          <p:cNvSpPr/>
          <p:nvPr/>
        </p:nvSpPr>
        <p:spPr>
          <a:xfrm rot="948865">
            <a:off x="844254" y="2549837"/>
            <a:ext cx="1155489" cy="332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46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A33FD4-C2E4-0A46-9CB9-1A4E1ABC4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7" t="1574" r="1589" b="2061"/>
          <a:stretch/>
        </p:blipFill>
        <p:spPr>
          <a:xfrm>
            <a:off x="1490132" y="0"/>
            <a:ext cx="9601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95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3500B-453E-9642-A8F3-CA1F6CDE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Gill Sans MT" panose="020B0502020104020203" pitchFamily="34" charset="77"/>
              </a:rPr>
              <a:t>Why should I apply?</a:t>
            </a:r>
            <a:endParaRPr lang="en-US" sz="4000" dirty="0"/>
          </a:p>
        </p:txBody>
      </p:sp>
      <p:pic>
        <p:nvPicPr>
          <p:cNvPr id="7" name="Google Shape;183;p24" descr="Image result for teamwork">
            <a:extLst>
              <a:ext uri="{FF2B5EF4-FFF2-40B4-BE49-F238E27FC236}">
                <a16:creationId xmlns:a16="http://schemas.microsoft.com/office/drawing/2014/main" id="{18C50543-33D4-294E-AC89-EAEB45C0509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/>
          <a:stretch/>
        </p:blipFill>
        <p:spPr>
          <a:xfrm>
            <a:off x="484632" y="2069592"/>
            <a:ext cx="5126736" cy="2563366"/>
          </a:xfrm>
          <a:prstGeom prst="rect">
            <a:avLst/>
          </a:prstGeom>
          <a:noFill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7252C8-08DA-4FD6-ABE4-EC2693D6B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chemeClr val="tx1"/>
              </a:buClr>
              <a:buSzPct val="75000"/>
            </a:pPr>
            <a:r>
              <a:rPr lang="en-GB" sz="2400" b="0" i="0" u="none" strike="noStrike" cap="none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Working on the student house council can be incredibly rewarding. It allows pupils to have their opinions heard by the school.</a:t>
            </a:r>
            <a:endParaRPr lang="en-GB" sz="2400" dirty="0">
              <a:latin typeface="Gill Sans MT" panose="020B0502020104020203" pitchFamily="34" charset="77"/>
            </a:endParaRPr>
          </a:p>
          <a:p>
            <a:pPr>
              <a:buClr>
                <a:schemeClr val="tx1"/>
              </a:buClr>
              <a:buSzPct val="75000"/>
            </a:pPr>
            <a:r>
              <a:rPr lang="en-GB" sz="2400" b="0" i="0" u="none" strike="noStrike" cap="none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It also allows pupils to develop their own skill sets, helping improve leadership skills while also allowing members to participate in a thriving team working together to make school life more enjoyable for everyone.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0884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64BE0-1139-AF4C-8455-46E0ADED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03" y="303591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Gill Sans MT" panose="020B0502020104020203" pitchFamily="34" charset="77"/>
              </a:rPr>
              <a:t>Criteria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01D6D-E9B9-7C49-AD14-C4BE52446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2842"/>
            <a:ext cx="6470600" cy="31382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D4716-DBEB-EE41-A3F5-DDCB8C1CD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1456268"/>
            <a:ext cx="5235490" cy="44385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Gill Sans MT" panose="020B0502020104020203" pitchFamily="34" charset="77"/>
              </a:rPr>
              <a:t>To ensure we have the best team possible, applicants must meet the following criteria:</a:t>
            </a:r>
          </a:p>
          <a:p>
            <a:pPr marL="0" indent="0">
              <a:buNone/>
            </a:pPr>
            <a:endParaRPr lang="en-US" sz="2000" dirty="0">
              <a:latin typeface="Gill Sans MT" panose="020B0502020104020203" pitchFamily="34" charset="77"/>
            </a:endParaRPr>
          </a:p>
          <a:p>
            <a:r>
              <a:rPr lang="en-US" sz="2000" dirty="0">
                <a:latin typeface="Gill Sans MT" panose="020B0502020104020203" pitchFamily="34" charset="77"/>
              </a:rPr>
              <a:t>Reliable and responsible 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Be capable of showing leadership and commitment to the life and work of the school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Willing to attend meetings during school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Able to bring new innovative ideas to the school </a:t>
            </a:r>
          </a:p>
        </p:txBody>
      </p:sp>
    </p:spTree>
    <p:extLst>
      <p:ext uri="{BB962C8B-B14F-4D97-AF65-F5344CB8AC3E}">
        <p14:creationId xmlns:p14="http://schemas.microsoft.com/office/powerpoint/2010/main" val="714195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31DB9-8C1C-8447-B275-B41A234F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303591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Gill Sans MT" panose="020B0502020104020203" pitchFamily="34" charset="77"/>
              </a:rPr>
              <a:t>How can I apply?</a:t>
            </a:r>
            <a:endParaRPr lang="en-US" sz="4000" b="1" dirty="0">
              <a:latin typeface="Gill Sans MT" panose="020B0502020104020203" pitchFamily="34" charset="77"/>
              <a:cs typeface="Futura Medium" panose="020B0602020204020303" pitchFamily="34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41E9-5CC3-5A4D-A767-52650B38F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98" y="1485681"/>
            <a:ext cx="5235490" cy="487753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buSzPct val="75000"/>
            </a:pPr>
            <a:r>
              <a:rPr lang="en-GB" sz="2600" b="0" i="0" u="none" strike="noStrike" cap="none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To apply, you will need to fill out a short application form that can be found on the s</a:t>
            </a:r>
            <a:r>
              <a:rPr lang="en-GB" sz="2600" dirty="0">
                <a:latin typeface="Gill Sans MT" panose="020B0502020104020203" pitchFamily="34" charset="77"/>
              </a:rPr>
              <a:t>chool website or </a:t>
            </a:r>
            <a:r>
              <a:rPr lang="en-GB" sz="2600" b="0" i="0" u="none" strike="noStrike" cap="none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collected from guidance </a:t>
            </a:r>
            <a:endParaRPr lang="en-GB" sz="2600" dirty="0">
              <a:latin typeface="Gill Sans MT" panose="020B0502020104020203" pitchFamily="34" charset="77"/>
            </a:endParaRPr>
          </a:p>
          <a:p>
            <a:pPr>
              <a:lnSpc>
                <a:spcPct val="120000"/>
              </a:lnSpc>
              <a:buClr>
                <a:schemeClr val="tx1"/>
              </a:buClr>
              <a:buSzPct val="75000"/>
            </a:pPr>
            <a:r>
              <a:rPr lang="en-GB" sz="2600" dirty="0">
                <a:latin typeface="Gill Sans MT" panose="020B0502020104020203" pitchFamily="34" charset="77"/>
              </a:rPr>
              <a:t>The application form must be handed into the office by </a:t>
            </a:r>
            <a:r>
              <a:rPr lang="en-GB" sz="2400" b="1" u="sng" dirty="0">
                <a:latin typeface="Gill Sans MT" panose="020B0502020104020203" pitchFamily="34" charset="77"/>
              </a:rPr>
              <a:t>Thursday 27th September</a:t>
            </a:r>
          </a:p>
          <a:p>
            <a:pPr>
              <a:lnSpc>
                <a:spcPct val="120000"/>
              </a:lnSpc>
              <a:buClr>
                <a:schemeClr val="tx1"/>
              </a:buClr>
              <a:buSzPct val="75000"/>
            </a:pPr>
            <a:r>
              <a:rPr lang="en-GB" sz="2600" dirty="0">
                <a:latin typeface="Gill Sans MT" panose="020B0502020104020203" pitchFamily="34" charset="77"/>
              </a:rPr>
              <a:t>The top 6 applicants from each year will be successful</a:t>
            </a:r>
          </a:p>
          <a:p>
            <a:pPr>
              <a:lnSpc>
                <a:spcPct val="120000"/>
              </a:lnSpc>
              <a:buClr>
                <a:schemeClr val="tx1"/>
              </a:buClr>
              <a:buSzPct val="75000"/>
            </a:pPr>
            <a:r>
              <a:rPr lang="en-GB" sz="2600" b="0" i="0" u="none" strike="noStrike" cap="none" dirty="0">
                <a:latin typeface="Gill Sans MT" panose="020B0502020104020203" pitchFamily="34" charset="77"/>
                <a:ea typeface="Century Gothic"/>
                <a:cs typeface="Century Gothic"/>
                <a:sym typeface="Century Gothic"/>
              </a:rPr>
              <a:t>Don’t worry if you are not selected as there will be regular open sessions allowing anyone to come in and voice their opinions!</a:t>
            </a:r>
            <a:endParaRPr lang="en-GB" sz="2600" dirty="0">
              <a:latin typeface="Gill Sans MT" panose="020B0502020104020203" pitchFamily="34" charset="77"/>
            </a:endParaRPr>
          </a:p>
          <a:p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6C1E59-90D7-A84D-A3E3-6C3DE804B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771" y="0"/>
            <a:ext cx="3391911" cy="41890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D8FAF1-D5E0-894E-8491-91AD3D9C5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27" b="19467"/>
          <a:stretch/>
        </p:blipFill>
        <p:spPr>
          <a:xfrm>
            <a:off x="1175771" y="3755487"/>
            <a:ext cx="3391911" cy="26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16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240AB1-AE30-724D-8896-D6A261DE9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73" b="108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A73FF-52DF-C74C-8C54-1E435841D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MT" panose="020B0502020104020203" pitchFamily="34" charset="77"/>
              </a:rPr>
              <a:t>Thank You For Listening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50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{ED26C10A-5797-4546-89E5-E96567D5E872}tf10001072</Template>
  <TotalTime>5773</TotalTime>
  <Words>347</Words>
  <Application>Microsoft Macintosh PowerPoint</Application>
  <PresentationFormat>Widescreen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Futura Medium</vt:lpstr>
      <vt:lpstr>Gill Sans MT</vt:lpstr>
      <vt:lpstr>Office Theme</vt:lpstr>
      <vt:lpstr>Pupil Council</vt:lpstr>
      <vt:lpstr>Senior Prefect Team</vt:lpstr>
      <vt:lpstr>What is Pupil Council?</vt:lpstr>
      <vt:lpstr>Why it is changing?</vt:lpstr>
      <vt:lpstr>PowerPoint Presentation</vt:lpstr>
      <vt:lpstr>Why should I apply?</vt:lpstr>
      <vt:lpstr>Criteria</vt:lpstr>
      <vt:lpstr>How can I apply?</vt:lpstr>
      <vt:lpstr>Thank You For Listening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Pupil Council</dc:title>
  <dc:creator>Lewis MacIver</dc:creator>
  <cp:lastModifiedBy>Lewis MacIver</cp:lastModifiedBy>
  <cp:revision>18</cp:revision>
  <dcterms:created xsi:type="dcterms:W3CDTF">2018-09-13T16:53:21Z</dcterms:created>
  <dcterms:modified xsi:type="dcterms:W3CDTF">2018-09-18T06:36:46Z</dcterms:modified>
</cp:coreProperties>
</file>