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Lst>
  <p:notesMasterIdLst>
    <p:notesMasterId r:id="rId18"/>
  </p:notesMasterIdLst>
  <p:handoutMasterIdLst>
    <p:handoutMasterId r:id="rId19"/>
  </p:handoutMasterIdLst>
  <p:sldIdLst>
    <p:sldId id="264" r:id="rId2"/>
    <p:sldId id="262" r:id="rId3"/>
    <p:sldId id="261" r:id="rId4"/>
    <p:sldId id="316" r:id="rId5"/>
    <p:sldId id="320" r:id="rId6"/>
    <p:sldId id="321" r:id="rId7"/>
    <p:sldId id="309" r:id="rId8"/>
    <p:sldId id="308" r:id="rId9"/>
    <p:sldId id="310" r:id="rId10"/>
    <p:sldId id="311" r:id="rId11"/>
    <p:sldId id="317" r:id="rId12"/>
    <p:sldId id="278" r:id="rId13"/>
    <p:sldId id="293" r:id="rId14"/>
    <p:sldId id="276" r:id="rId15"/>
    <p:sldId id="290" r:id="rId16"/>
    <p:sldId id="322" r:id="rId17"/>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3" autoAdjust="0"/>
  </p:normalViewPr>
  <p:slideViewPr>
    <p:cSldViewPr snapToGrid="0">
      <p:cViewPr varScale="1">
        <p:scale>
          <a:sx n="92" d="100"/>
          <a:sy n="92" d="100"/>
        </p:scale>
        <p:origin x="942"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68" d="100"/>
          <a:sy n="68" d="100"/>
        </p:scale>
        <p:origin x="2820" y="8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1" y="0"/>
            <a:ext cx="2950475"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t" anchorCtr="0" compatLnSpc="1">
            <a:prstTxWarp prst="textNoShape">
              <a:avLst/>
            </a:prstTxWarp>
          </a:bodyPr>
          <a:lstStyle>
            <a:lvl1pPr>
              <a:defRPr sz="1200">
                <a:latin typeface="Arial" charset="0"/>
              </a:defRPr>
            </a:lvl1pPr>
          </a:lstStyle>
          <a:p>
            <a:pPr>
              <a:defRPr/>
            </a:pPr>
            <a:endParaRPr lang="en-US" dirty="0"/>
          </a:p>
        </p:txBody>
      </p:sp>
      <p:sp>
        <p:nvSpPr>
          <p:cNvPr id="175107" name="Rectangle 3"/>
          <p:cNvSpPr>
            <a:spLocks noGrp="1" noChangeArrowheads="1"/>
          </p:cNvSpPr>
          <p:nvPr>
            <p:ph type="dt" sz="quarter" idx="1"/>
          </p:nvPr>
        </p:nvSpPr>
        <p:spPr bwMode="auto">
          <a:xfrm>
            <a:off x="3856727" y="0"/>
            <a:ext cx="2950475"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75108" name="Rectangle 4"/>
          <p:cNvSpPr>
            <a:spLocks noGrp="1" noChangeArrowheads="1"/>
          </p:cNvSpPr>
          <p:nvPr>
            <p:ph type="ftr" sz="quarter" idx="2"/>
          </p:nvPr>
        </p:nvSpPr>
        <p:spPr bwMode="auto">
          <a:xfrm>
            <a:off x="1" y="9442530"/>
            <a:ext cx="2950475"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b" anchorCtr="0" compatLnSpc="1">
            <a:prstTxWarp prst="textNoShape">
              <a:avLst/>
            </a:prstTxWarp>
          </a:bodyPr>
          <a:lstStyle>
            <a:lvl1pPr>
              <a:defRPr sz="1200">
                <a:latin typeface="Arial" charset="0"/>
              </a:defRPr>
            </a:lvl1pPr>
          </a:lstStyle>
          <a:p>
            <a:pPr>
              <a:defRPr/>
            </a:pPr>
            <a:endParaRPr lang="en-US" dirty="0"/>
          </a:p>
        </p:txBody>
      </p:sp>
      <p:sp>
        <p:nvSpPr>
          <p:cNvPr id="175109" name="Rectangle 5"/>
          <p:cNvSpPr>
            <a:spLocks noGrp="1" noChangeArrowheads="1"/>
          </p:cNvSpPr>
          <p:nvPr>
            <p:ph type="sldNum" sz="quarter" idx="3"/>
          </p:nvPr>
        </p:nvSpPr>
        <p:spPr bwMode="auto">
          <a:xfrm>
            <a:off x="3856727" y="9442530"/>
            <a:ext cx="2950475"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b" anchorCtr="0" compatLnSpc="1">
            <a:prstTxWarp prst="textNoShape">
              <a:avLst/>
            </a:prstTxWarp>
          </a:bodyPr>
          <a:lstStyle>
            <a:lvl1pPr algn="r">
              <a:defRPr sz="1200">
                <a:latin typeface="Arial" charset="0"/>
              </a:defRPr>
            </a:lvl1pPr>
          </a:lstStyle>
          <a:p>
            <a:pPr>
              <a:defRPr/>
            </a:pPr>
            <a:fld id="{9724A318-A1CC-4A22-812E-EC2D114CD78D}" type="slidenum">
              <a:rPr lang="en-GB"/>
              <a:pPr>
                <a:defRPr/>
              </a:pPr>
              <a:t>‹#›</a:t>
            </a:fld>
            <a:endParaRPr lang="en-GB" dirty="0"/>
          </a:p>
        </p:txBody>
      </p:sp>
    </p:spTree>
    <p:extLst>
      <p:ext uri="{BB962C8B-B14F-4D97-AF65-F5344CB8AC3E}">
        <p14:creationId xmlns:p14="http://schemas.microsoft.com/office/powerpoint/2010/main" val="1747663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1" y="0"/>
            <a:ext cx="2950475"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t" anchorCtr="0" compatLnSpc="1">
            <a:prstTxWarp prst="textNoShape">
              <a:avLst/>
            </a:prstTxWarp>
          </a:bodyPr>
          <a:lstStyle>
            <a:lvl1pPr>
              <a:defRPr sz="1200">
                <a:latin typeface="Arial" charset="0"/>
              </a:defRPr>
            </a:lvl1pPr>
          </a:lstStyle>
          <a:p>
            <a:pPr>
              <a:defRPr/>
            </a:pPr>
            <a:endParaRPr lang="en-US" dirty="0"/>
          </a:p>
        </p:txBody>
      </p:sp>
      <p:sp>
        <p:nvSpPr>
          <p:cNvPr id="171011" name="Rectangle 3"/>
          <p:cNvSpPr>
            <a:spLocks noGrp="1" noChangeArrowheads="1"/>
          </p:cNvSpPr>
          <p:nvPr>
            <p:ph type="dt" idx="1"/>
          </p:nvPr>
        </p:nvSpPr>
        <p:spPr bwMode="auto">
          <a:xfrm>
            <a:off x="3856727" y="0"/>
            <a:ext cx="2950475" cy="49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1013" name="Rectangle 5"/>
          <p:cNvSpPr>
            <a:spLocks noGrp="1" noChangeArrowheads="1"/>
          </p:cNvSpPr>
          <p:nvPr>
            <p:ph type="body" sz="quarter" idx="3"/>
          </p:nvPr>
        </p:nvSpPr>
        <p:spPr bwMode="auto">
          <a:xfrm>
            <a:off x="680879" y="4722059"/>
            <a:ext cx="5447030" cy="447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1014" name="Rectangle 6"/>
          <p:cNvSpPr>
            <a:spLocks noGrp="1" noChangeArrowheads="1"/>
          </p:cNvSpPr>
          <p:nvPr>
            <p:ph type="ftr" sz="quarter" idx="4"/>
          </p:nvPr>
        </p:nvSpPr>
        <p:spPr bwMode="auto">
          <a:xfrm>
            <a:off x="1" y="9442530"/>
            <a:ext cx="2950475"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b" anchorCtr="0" compatLnSpc="1">
            <a:prstTxWarp prst="textNoShape">
              <a:avLst/>
            </a:prstTxWarp>
          </a:bodyPr>
          <a:lstStyle>
            <a:lvl1pPr>
              <a:defRPr sz="1200">
                <a:latin typeface="Arial" charset="0"/>
              </a:defRPr>
            </a:lvl1pPr>
          </a:lstStyle>
          <a:p>
            <a:pPr>
              <a:defRPr/>
            </a:pPr>
            <a:endParaRPr lang="en-US" dirty="0"/>
          </a:p>
        </p:txBody>
      </p:sp>
      <p:sp>
        <p:nvSpPr>
          <p:cNvPr id="171015" name="Rectangle 7"/>
          <p:cNvSpPr>
            <a:spLocks noGrp="1" noChangeArrowheads="1"/>
          </p:cNvSpPr>
          <p:nvPr>
            <p:ph type="sldNum" sz="quarter" idx="5"/>
          </p:nvPr>
        </p:nvSpPr>
        <p:spPr bwMode="auto">
          <a:xfrm>
            <a:off x="3856727" y="9442530"/>
            <a:ext cx="2950475" cy="49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7" tIns="45690" rIns="91377" bIns="45690" numCol="1" anchor="b" anchorCtr="0" compatLnSpc="1">
            <a:prstTxWarp prst="textNoShape">
              <a:avLst/>
            </a:prstTxWarp>
          </a:bodyPr>
          <a:lstStyle>
            <a:lvl1pPr algn="r">
              <a:defRPr sz="1200">
                <a:latin typeface="Arial" charset="0"/>
              </a:defRPr>
            </a:lvl1pPr>
          </a:lstStyle>
          <a:p>
            <a:pPr>
              <a:defRPr/>
            </a:pPr>
            <a:fld id="{81DF867C-EE98-45D8-8100-5C64A3EAA104}" type="slidenum">
              <a:rPr lang="en-GB"/>
              <a:pPr>
                <a:defRPr/>
              </a:pPr>
              <a:t>‹#›</a:t>
            </a:fld>
            <a:endParaRPr lang="en-GB" dirty="0"/>
          </a:p>
        </p:txBody>
      </p:sp>
    </p:spTree>
    <p:extLst>
      <p:ext uri="{BB962C8B-B14F-4D97-AF65-F5344CB8AC3E}">
        <p14:creationId xmlns:p14="http://schemas.microsoft.com/office/powerpoint/2010/main" val="3782993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801" indent="-285693" eaLnBrk="0" hangingPunct="0">
              <a:defRPr>
                <a:solidFill>
                  <a:schemeClr val="tx1"/>
                </a:solidFill>
                <a:latin typeface="Tahoma" pitchFamily="34" charset="0"/>
              </a:defRPr>
            </a:lvl2pPr>
            <a:lvl3pPr marL="1142771" indent="-228554" eaLnBrk="0" hangingPunct="0">
              <a:defRPr>
                <a:solidFill>
                  <a:schemeClr val="tx1"/>
                </a:solidFill>
                <a:latin typeface="Tahoma" pitchFamily="34" charset="0"/>
              </a:defRPr>
            </a:lvl3pPr>
            <a:lvl4pPr marL="1599880" indent="-228554" eaLnBrk="0" hangingPunct="0">
              <a:defRPr>
                <a:solidFill>
                  <a:schemeClr val="tx1"/>
                </a:solidFill>
                <a:latin typeface="Tahoma" pitchFamily="34" charset="0"/>
              </a:defRPr>
            </a:lvl4pPr>
            <a:lvl5pPr marL="2056989" indent="-228554" eaLnBrk="0" hangingPunct="0">
              <a:defRPr>
                <a:solidFill>
                  <a:schemeClr val="tx1"/>
                </a:solidFill>
                <a:latin typeface="Tahoma" pitchFamily="34" charset="0"/>
              </a:defRPr>
            </a:lvl5pPr>
            <a:lvl6pPr marL="2514097" indent="-228554" eaLnBrk="0" fontAlgn="base" hangingPunct="0">
              <a:spcBef>
                <a:spcPct val="0"/>
              </a:spcBef>
              <a:spcAft>
                <a:spcPct val="0"/>
              </a:spcAft>
              <a:defRPr>
                <a:solidFill>
                  <a:schemeClr val="tx1"/>
                </a:solidFill>
                <a:latin typeface="Tahoma" pitchFamily="34" charset="0"/>
              </a:defRPr>
            </a:lvl6pPr>
            <a:lvl7pPr marL="2971206" indent="-228554" eaLnBrk="0" fontAlgn="base" hangingPunct="0">
              <a:spcBef>
                <a:spcPct val="0"/>
              </a:spcBef>
              <a:spcAft>
                <a:spcPct val="0"/>
              </a:spcAft>
              <a:defRPr>
                <a:solidFill>
                  <a:schemeClr val="tx1"/>
                </a:solidFill>
                <a:latin typeface="Tahoma" pitchFamily="34" charset="0"/>
              </a:defRPr>
            </a:lvl7pPr>
            <a:lvl8pPr marL="3428314" indent="-228554" eaLnBrk="0" fontAlgn="base" hangingPunct="0">
              <a:spcBef>
                <a:spcPct val="0"/>
              </a:spcBef>
              <a:spcAft>
                <a:spcPct val="0"/>
              </a:spcAft>
              <a:defRPr>
                <a:solidFill>
                  <a:schemeClr val="tx1"/>
                </a:solidFill>
                <a:latin typeface="Tahoma" pitchFamily="34" charset="0"/>
              </a:defRPr>
            </a:lvl8pPr>
            <a:lvl9pPr marL="3885423" indent="-228554" eaLnBrk="0" fontAlgn="base" hangingPunct="0">
              <a:spcBef>
                <a:spcPct val="0"/>
              </a:spcBef>
              <a:spcAft>
                <a:spcPct val="0"/>
              </a:spcAft>
              <a:defRPr>
                <a:solidFill>
                  <a:schemeClr val="tx1"/>
                </a:solidFill>
                <a:latin typeface="Tahoma" pitchFamily="34" charset="0"/>
              </a:defRPr>
            </a:lvl9pPr>
          </a:lstStyle>
          <a:p>
            <a:pPr eaLnBrk="1" hangingPunct="1"/>
            <a:fld id="{56BFFF9D-659D-458E-8AEF-376C2312E4F8}" type="slidenum">
              <a:rPr lang="en-GB" smtClean="0">
                <a:latin typeface="Arial" charset="0"/>
              </a:rPr>
              <a:pPr eaLnBrk="1" hangingPunct="1"/>
              <a:t>1</a:t>
            </a:fld>
            <a:endParaRPr lang="en-GB" dirty="0"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79850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801" indent="-285693" eaLnBrk="0" hangingPunct="0">
              <a:defRPr>
                <a:solidFill>
                  <a:schemeClr val="tx1"/>
                </a:solidFill>
                <a:latin typeface="Tahoma" pitchFamily="34" charset="0"/>
              </a:defRPr>
            </a:lvl2pPr>
            <a:lvl3pPr marL="1142771" indent="-228554" eaLnBrk="0" hangingPunct="0">
              <a:defRPr>
                <a:solidFill>
                  <a:schemeClr val="tx1"/>
                </a:solidFill>
                <a:latin typeface="Tahoma" pitchFamily="34" charset="0"/>
              </a:defRPr>
            </a:lvl3pPr>
            <a:lvl4pPr marL="1599880" indent="-228554" eaLnBrk="0" hangingPunct="0">
              <a:defRPr>
                <a:solidFill>
                  <a:schemeClr val="tx1"/>
                </a:solidFill>
                <a:latin typeface="Tahoma" pitchFamily="34" charset="0"/>
              </a:defRPr>
            </a:lvl4pPr>
            <a:lvl5pPr marL="2056989" indent="-228554" eaLnBrk="0" hangingPunct="0">
              <a:defRPr>
                <a:solidFill>
                  <a:schemeClr val="tx1"/>
                </a:solidFill>
                <a:latin typeface="Tahoma" pitchFamily="34" charset="0"/>
              </a:defRPr>
            </a:lvl5pPr>
            <a:lvl6pPr marL="2514097" indent="-228554" eaLnBrk="0" fontAlgn="base" hangingPunct="0">
              <a:spcBef>
                <a:spcPct val="0"/>
              </a:spcBef>
              <a:spcAft>
                <a:spcPct val="0"/>
              </a:spcAft>
              <a:defRPr>
                <a:solidFill>
                  <a:schemeClr val="tx1"/>
                </a:solidFill>
                <a:latin typeface="Tahoma" pitchFamily="34" charset="0"/>
              </a:defRPr>
            </a:lvl6pPr>
            <a:lvl7pPr marL="2971206" indent="-228554" eaLnBrk="0" fontAlgn="base" hangingPunct="0">
              <a:spcBef>
                <a:spcPct val="0"/>
              </a:spcBef>
              <a:spcAft>
                <a:spcPct val="0"/>
              </a:spcAft>
              <a:defRPr>
                <a:solidFill>
                  <a:schemeClr val="tx1"/>
                </a:solidFill>
                <a:latin typeface="Tahoma" pitchFamily="34" charset="0"/>
              </a:defRPr>
            </a:lvl7pPr>
            <a:lvl8pPr marL="3428314" indent="-228554" eaLnBrk="0" fontAlgn="base" hangingPunct="0">
              <a:spcBef>
                <a:spcPct val="0"/>
              </a:spcBef>
              <a:spcAft>
                <a:spcPct val="0"/>
              </a:spcAft>
              <a:defRPr>
                <a:solidFill>
                  <a:schemeClr val="tx1"/>
                </a:solidFill>
                <a:latin typeface="Tahoma" pitchFamily="34" charset="0"/>
              </a:defRPr>
            </a:lvl8pPr>
            <a:lvl9pPr marL="3885423" indent="-228554" eaLnBrk="0" fontAlgn="base" hangingPunct="0">
              <a:spcBef>
                <a:spcPct val="0"/>
              </a:spcBef>
              <a:spcAft>
                <a:spcPct val="0"/>
              </a:spcAft>
              <a:defRPr>
                <a:solidFill>
                  <a:schemeClr val="tx1"/>
                </a:solidFill>
                <a:latin typeface="Tahoma" pitchFamily="34" charset="0"/>
              </a:defRPr>
            </a:lvl9pPr>
          </a:lstStyle>
          <a:p>
            <a:pPr eaLnBrk="1" hangingPunct="1"/>
            <a:fld id="{5EDE029F-69DC-46A9-8C70-8E9FF081696A}" type="slidenum">
              <a:rPr lang="en-GB" smtClean="0">
                <a:latin typeface="Arial" charset="0"/>
              </a:rPr>
              <a:pPr eaLnBrk="1" hangingPunct="1"/>
              <a:t>2</a:t>
            </a:fld>
            <a:endParaRPr lang="en-GB" dirty="0"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83859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DF867C-EE98-45D8-8100-5C64A3EAA104}" type="slidenum">
              <a:rPr lang="en-GB" smtClean="0"/>
              <a:pPr>
                <a:defRPr/>
              </a:pPr>
              <a:t>8</a:t>
            </a:fld>
            <a:endParaRPr lang="en-GB" dirty="0"/>
          </a:p>
        </p:txBody>
      </p:sp>
    </p:spTree>
    <p:extLst>
      <p:ext uri="{BB962C8B-B14F-4D97-AF65-F5344CB8AC3E}">
        <p14:creationId xmlns:p14="http://schemas.microsoft.com/office/powerpoint/2010/main" val="318017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defRPr>
            </a:lvl1pPr>
            <a:lvl2pPr marL="742801" indent="-285693" eaLnBrk="0" hangingPunct="0">
              <a:defRPr>
                <a:solidFill>
                  <a:schemeClr val="tx1"/>
                </a:solidFill>
                <a:latin typeface="Tahoma" pitchFamily="34" charset="0"/>
              </a:defRPr>
            </a:lvl2pPr>
            <a:lvl3pPr marL="1142771" indent="-228554" eaLnBrk="0" hangingPunct="0">
              <a:defRPr>
                <a:solidFill>
                  <a:schemeClr val="tx1"/>
                </a:solidFill>
                <a:latin typeface="Tahoma" pitchFamily="34" charset="0"/>
              </a:defRPr>
            </a:lvl3pPr>
            <a:lvl4pPr marL="1599880" indent="-228554" eaLnBrk="0" hangingPunct="0">
              <a:defRPr>
                <a:solidFill>
                  <a:schemeClr val="tx1"/>
                </a:solidFill>
                <a:latin typeface="Tahoma" pitchFamily="34" charset="0"/>
              </a:defRPr>
            </a:lvl4pPr>
            <a:lvl5pPr marL="2056989" indent="-228554" eaLnBrk="0" hangingPunct="0">
              <a:defRPr>
                <a:solidFill>
                  <a:schemeClr val="tx1"/>
                </a:solidFill>
                <a:latin typeface="Tahoma" pitchFamily="34" charset="0"/>
              </a:defRPr>
            </a:lvl5pPr>
            <a:lvl6pPr marL="2514097" indent="-228554" eaLnBrk="0" fontAlgn="base" hangingPunct="0">
              <a:spcBef>
                <a:spcPct val="0"/>
              </a:spcBef>
              <a:spcAft>
                <a:spcPct val="0"/>
              </a:spcAft>
              <a:defRPr>
                <a:solidFill>
                  <a:schemeClr val="tx1"/>
                </a:solidFill>
                <a:latin typeface="Tahoma" pitchFamily="34" charset="0"/>
              </a:defRPr>
            </a:lvl6pPr>
            <a:lvl7pPr marL="2971206" indent="-228554" eaLnBrk="0" fontAlgn="base" hangingPunct="0">
              <a:spcBef>
                <a:spcPct val="0"/>
              </a:spcBef>
              <a:spcAft>
                <a:spcPct val="0"/>
              </a:spcAft>
              <a:defRPr>
                <a:solidFill>
                  <a:schemeClr val="tx1"/>
                </a:solidFill>
                <a:latin typeface="Tahoma" pitchFamily="34" charset="0"/>
              </a:defRPr>
            </a:lvl7pPr>
            <a:lvl8pPr marL="3428314" indent="-228554" eaLnBrk="0" fontAlgn="base" hangingPunct="0">
              <a:spcBef>
                <a:spcPct val="0"/>
              </a:spcBef>
              <a:spcAft>
                <a:spcPct val="0"/>
              </a:spcAft>
              <a:defRPr>
                <a:solidFill>
                  <a:schemeClr val="tx1"/>
                </a:solidFill>
                <a:latin typeface="Tahoma" pitchFamily="34" charset="0"/>
              </a:defRPr>
            </a:lvl8pPr>
            <a:lvl9pPr marL="3885423" indent="-228554" eaLnBrk="0" fontAlgn="base" hangingPunct="0">
              <a:spcBef>
                <a:spcPct val="0"/>
              </a:spcBef>
              <a:spcAft>
                <a:spcPct val="0"/>
              </a:spcAft>
              <a:defRPr>
                <a:solidFill>
                  <a:schemeClr val="tx1"/>
                </a:solidFill>
                <a:latin typeface="Tahoma" pitchFamily="34" charset="0"/>
              </a:defRPr>
            </a:lvl9pPr>
          </a:lstStyle>
          <a:p>
            <a:pPr eaLnBrk="1" hangingPunct="1"/>
            <a:fld id="{5EDE029F-69DC-46A9-8C70-8E9FF081696A}" type="slidenum">
              <a:rPr lang="en-GB" smtClean="0">
                <a:latin typeface="Arial" charset="0"/>
              </a:rPr>
              <a:pPr eaLnBrk="1" hangingPunct="1"/>
              <a:t>11</a:t>
            </a:fld>
            <a:endParaRPr lang="en-GB" dirty="0"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15626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1DF867C-EE98-45D8-8100-5C64A3EAA104}" type="slidenum">
              <a:rPr lang="en-GB" smtClean="0"/>
              <a:pPr>
                <a:defRPr/>
              </a:pPr>
              <a:t>12</a:t>
            </a:fld>
            <a:endParaRPr lang="en-GB" dirty="0"/>
          </a:p>
        </p:txBody>
      </p:sp>
    </p:spTree>
    <p:extLst>
      <p:ext uri="{BB962C8B-B14F-4D97-AF65-F5344CB8AC3E}">
        <p14:creationId xmlns:p14="http://schemas.microsoft.com/office/powerpoint/2010/main" val="2513207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GB" dirty="0"/>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GB" dirty="0"/>
          </a:p>
        </p:txBody>
      </p:sp>
      <p:sp>
        <p:nvSpPr>
          <p:cNvPr id="6" name="Slide Number Placeholder 5"/>
          <p:cNvSpPr>
            <a:spLocks noGrp="1"/>
          </p:cNvSpPr>
          <p:nvPr>
            <p:ph type="sldNum" sz="quarter" idx="12"/>
          </p:nvPr>
        </p:nvSpPr>
        <p:spPr>
          <a:xfrm>
            <a:off x="6817317" y="5054602"/>
            <a:ext cx="413483" cy="279400"/>
          </a:xfrm>
        </p:spPr>
        <p:txBody>
          <a:bodyPr/>
          <a:lstStyle/>
          <a:p>
            <a:pPr>
              <a:defRPr/>
            </a:pPr>
            <a:fld id="{F24199B0-8DFB-4124-9F19-7AB8E7CE3623}" type="slidenum">
              <a:rPr lang="en-GB" smtClean="0"/>
              <a:pPr>
                <a:defRPr/>
              </a:pPr>
              <a:t>‹#›</a:t>
            </a:fld>
            <a:endParaRPr lang="en-GB"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29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88EA1EBC-A310-4577-A386-0790F4AA3B1F}" type="slidenum">
              <a:rPr lang="en-GB" smtClean="0"/>
              <a:pPr>
                <a:defRPr/>
              </a:pPr>
              <a:t>‹#›</a:t>
            </a:fld>
            <a:endParaRPr lang="en-GB" dirty="0"/>
          </a:p>
        </p:txBody>
      </p:sp>
    </p:spTree>
    <p:extLst>
      <p:ext uri="{BB962C8B-B14F-4D97-AF65-F5344CB8AC3E}">
        <p14:creationId xmlns:p14="http://schemas.microsoft.com/office/powerpoint/2010/main" val="195701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8EA1EBC-A310-4577-A386-0790F4AA3B1F}" type="slidenum">
              <a:rPr lang="en-GB" smtClean="0"/>
              <a:pPr>
                <a:defRPr/>
              </a:pPr>
              <a:t>‹#›</a:t>
            </a:fld>
            <a:endParaRPr lang="en-GB"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73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8EA1EBC-A310-4577-A386-0790F4AA3B1F}" type="slidenum">
              <a:rPr lang="en-GB" smtClean="0"/>
              <a:pPr>
                <a:defRPr/>
              </a:pPr>
              <a:t>‹#›</a:t>
            </a:fld>
            <a:endParaRPr lang="en-GB"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3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8EA1EBC-A310-4577-A386-0790F4AA3B1F}" type="slidenum">
              <a:rPr lang="en-GB" smtClean="0"/>
              <a:pPr>
                <a:defRPr/>
              </a:pPr>
              <a:t>‹#›</a:t>
            </a:fld>
            <a:endParaRPr lang="en-GB" dirty="0"/>
          </a:p>
        </p:txBody>
      </p:sp>
    </p:spTree>
    <p:extLst>
      <p:ext uri="{BB962C8B-B14F-4D97-AF65-F5344CB8AC3E}">
        <p14:creationId xmlns:p14="http://schemas.microsoft.com/office/powerpoint/2010/main" val="81656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8EA1EBC-A310-4577-A386-0790F4AA3B1F}" type="slidenum">
              <a:rPr lang="en-GB" smtClean="0"/>
              <a:pPr>
                <a:defRPr/>
              </a:pPr>
              <a:t>‹#›</a:t>
            </a:fld>
            <a:endParaRPr lang="en-GB"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807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8EA1EBC-A310-4577-A386-0790F4AA3B1F}" type="slidenum">
              <a:rPr lang="en-GB" smtClean="0"/>
              <a:pPr>
                <a:defRPr/>
              </a:pPr>
              <a:t>‹#›</a:t>
            </a:fld>
            <a:endParaRPr lang="en-GB"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708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5ADE298E-D9F6-4E31-9539-811C06ACE289}" type="slidenum">
              <a:rPr lang="en-GB" smtClean="0"/>
              <a:pPr>
                <a:defRPr/>
              </a:pPr>
              <a:t>‹#›</a:t>
            </a:fld>
            <a:endParaRPr lang="en-GB"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544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3A6180E9-0D94-4790-9E77-AE23900FC3D9}" type="slidenum">
              <a:rPr lang="en-GB" smtClean="0"/>
              <a:pPr>
                <a:defRPr/>
              </a:pPr>
              <a:t>‹#›</a:t>
            </a:fld>
            <a:endParaRPr lang="en-GB"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01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25CCEC62-A715-4CB9-A27B-B35700E2D105}" type="slidenum">
              <a:rPr lang="en-GB" smtClean="0"/>
              <a:pPr>
                <a:defRPr/>
              </a:pPr>
              <a:t>‹#›</a:t>
            </a:fld>
            <a:endParaRPr lang="en-GB" dirty="0"/>
          </a:p>
        </p:txBody>
      </p:sp>
    </p:spTree>
    <p:extLst>
      <p:ext uri="{BB962C8B-B14F-4D97-AF65-F5344CB8AC3E}">
        <p14:creationId xmlns:p14="http://schemas.microsoft.com/office/powerpoint/2010/main" val="68290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CEFE412-4A34-42ED-BEE0-F5BE1CD6BFF3}" type="slidenum">
              <a:rPr lang="en-GB" smtClean="0"/>
              <a:pPr>
                <a:defRPr/>
              </a:pPr>
              <a:t>‹#›</a:t>
            </a:fld>
            <a:endParaRPr lang="en-GB"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50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1DCB31FA-A342-4D5E-BA9A-1B4C35F28FAE}" type="slidenum">
              <a:rPr lang="en-GB" smtClean="0"/>
              <a:pPr>
                <a:defRPr/>
              </a:pPr>
              <a:t>‹#›</a:t>
            </a:fld>
            <a:endParaRPr lang="en-GB" dirty="0"/>
          </a:p>
        </p:txBody>
      </p:sp>
    </p:spTree>
    <p:extLst>
      <p:ext uri="{BB962C8B-B14F-4D97-AF65-F5344CB8AC3E}">
        <p14:creationId xmlns:p14="http://schemas.microsoft.com/office/powerpoint/2010/main" val="234671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0D628012-123D-4F2A-98EC-36E2FBD4AD6A}" type="slidenum">
              <a:rPr lang="en-GB" smtClean="0"/>
              <a:pPr>
                <a:defRPr/>
              </a:pPr>
              <a:t>‹#›</a:t>
            </a:fld>
            <a:endParaRPr lang="en-GB"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6062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656782EC-327E-400F-9ACE-7306F226FF7F}" type="slidenum">
              <a:rPr lang="en-GB" smtClean="0"/>
              <a:pPr>
                <a:defRPr/>
              </a:pPr>
              <a:t>‹#›</a:t>
            </a:fld>
            <a:endParaRPr lang="en-GB"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2094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118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C29E5AD9-4887-4DBD-A2F8-80CB532FCBE3}" type="slidenum">
              <a:rPr lang="en-GB" smtClean="0"/>
              <a:pPr>
                <a:defRPr/>
              </a:pPr>
              <a:t>‹#›</a:t>
            </a:fld>
            <a:endParaRPr lang="en-GB"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9543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186EE33D-C9BA-4715-A85F-803ABB897195}" type="slidenum">
              <a:rPr lang="en-GB" smtClean="0"/>
              <a:pPr>
                <a:defRPr/>
              </a:pPr>
              <a:t>‹#›</a:t>
            </a:fld>
            <a:endParaRPr lang="en-GB" dirty="0"/>
          </a:p>
        </p:txBody>
      </p:sp>
    </p:spTree>
    <p:extLst>
      <p:ext uri="{BB962C8B-B14F-4D97-AF65-F5344CB8AC3E}">
        <p14:creationId xmlns:p14="http://schemas.microsoft.com/office/powerpoint/2010/main" val="31070027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GB"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GB"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8EA1EBC-A310-4577-A386-0790F4AA3B1F}" type="slidenum">
              <a:rPr lang="en-GB" smtClean="0"/>
              <a:pPr>
                <a:defRPr/>
              </a:pPr>
              <a:t>‹#›</a:t>
            </a:fld>
            <a:endParaRPr lang="en-GB" dirty="0"/>
          </a:p>
        </p:txBody>
      </p:sp>
      <p:pic>
        <p:nvPicPr>
          <p:cNvPr id="8" name="Picture 2" descr="transBadge"/>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15345" y="470699"/>
            <a:ext cx="577850" cy="6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transBadge"/>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8159271" y="470699"/>
            <a:ext cx="577850" cy="6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75726"/>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grammar.org.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87729" y="1871196"/>
            <a:ext cx="79200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3600" b="1" dirty="0">
                <a:latin typeface="Calibri Light" panose="020F0302020204030204" pitchFamily="34" charset="0"/>
              </a:rPr>
              <a:t>Welcome to</a:t>
            </a:r>
          </a:p>
          <a:p>
            <a:pPr algn="ctr" eaLnBrk="1" hangingPunct="1"/>
            <a:r>
              <a:rPr lang="en-GB" sz="3600" b="1" dirty="0">
                <a:latin typeface="Calibri Light" panose="020F0302020204030204" pitchFamily="34" charset="0"/>
              </a:rPr>
              <a:t>Aberdeen Grammar School </a:t>
            </a:r>
            <a:endParaRPr lang="en-GB" sz="3600" b="1" dirty="0" smtClean="0">
              <a:latin typeface="Calibri Light" panose="020F0302020204030204" pitchFamily="34" charset="0"/>
            </a:endParaRPr>
          </a:p>
          <a:p>
            <a:pPr algn="ctr" eaLnBrk="1" hangingPunct="1"/>
            <a:r>
              <a:rPr lang="en-GB" sz="3600" b="1" dirty="0" smtClean="0">
                <a:latin typeface="Calibri Light" panose="020F0302020204030204" pitchFamily="34" charset="0"/>
              </a:rPr>
              <a:t>Primary </a:t>
            </a:r>
            <a:r>
              <a:rPr lang="en-GB" sz="3600" b="1" dirty="0">
                <a:latin typeface="Calibri Light" panose="020F0302020204030204" pitchFamily="34" charset="0"/>
              </a:rPr>
              <a:t>7 Parents’ </a:t>
            </a:r>
            <a:endParaRPr lang="en-GB" sz="3600" b="1" dirty="0" smtClean="0">
              <a:latin typeface="Calibri Light" panose="020F0302020204030204" pitchFamily="34" charset="0"/>
            </a:endParaRPr>
          </a:p>
          <a:p>
            <a:pPr algn="ctr" eaLnBrk="1" hangingPunct="1"/>
            <a:r>
              <a:rPr lang="en-GB" sz="3600" b="1" dirty="0" smtClean="0">
                <a:latin typeface="Calibri Light" panose="020F0302020204030204" pitchFamily="34" charset="0"/>
              </a:rPr>
              <a:t>Information </a:t>
            </a:r>
            <a:r>
              <a:rPr lang="en-GB" sz="3600" b="1" dirty="0">
                <a:latin typeface="Calibri Light" panose="020F0302020204030204" pitchFamily="34" charset="0"/>
              </a:rPr>
              <a:t>Evening</a:t>
            </a:r>
          </a:p>
          <a:p>
            <a:pPr algn="ctr" eaLnBrk="1" hangingPunct="1"/>
            <a:r>
              <a:rPr lang="en-GB" sz="3600" b="1" dirty="0">
                <a:latin typeface="Calibri Light" panose="020F0302020204030204" pitchFamily="34" charset="0"/>
              </a:rPr>
              <a:t>5</a:t>
            </a:r>
            <a:r>
              <a:rPr lang="en-GB" sz="3600" b="1" dirty="0" smtClean="0">
                <a:latin typeface="Calibri Light" panose="020F0302020204030204" pitchFamily="34" charset="0"/>
              </a:rPr>
              <a:t> February 2020</a:t>
            </a:r>
            <a:endParaRPr lang="en-GB" sz="3600" b="1" dirty="0">
              <a:latin typeface="Calibri Light" panose="020F03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793846" y="586820"/>
            <a:ext cx="355630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b="1" dirty="0">
                <a:solidFill>
                  <a:srgbClr val="000000"/>
                </a:solidFill>
                <a:latin typeface="Calibri Light" panose="020F0302020204030204" pitchFamily="34" charset="0"/>
              </a:rPr>
              <a:t>S1 PUPIL TIMETABLE</a:t>
            </a:r>
          </a:p>
        </p:txBody>
      </p:sp>
      <p:graphicFrame>
        <p:nvGraphicFramePr>
          <p:cNvPr id="2" name="Table 1"/>
          <p:cNvGraphicFramePr>
            <a:graphicFrameLocks noGrp="1"/>
          </p:cNvGraphicFramePr>
          <p:nvPr>
            <p:extLst>
              <p:ext uri="{D42A27DB-BD31-4B8C-83A1-F6EECF244321}">
                <p14:modId xmlns:p14="http://schemas.microsoft.com/office/powerpoint/2010/main" val="1290585317"/>
              </p:ext>
            </p:extLst>
          </p:nvPr>
        </p:nvGraphicFramePr>
        <p:xfrm>
          <a:off x="815249" y="1396646"/>
          <a:ext cx="7667738" cy="4358198"/>
        </p:xfrm>
        <a:graphic>
          <a:graphicData uri="http://schemas.openxmlformats.org/drawingml/2006/table">
            <a:tbl>
              <a:tblPr firstRow="1" bandRow="1">
                <a:tableStyleId>{D7AC3CCA-C797-4891-BE02-D94E43425B78}</a:tableStyleId>
              </a:tblPr>
              <a:tblGrid>
                <a:gridCol w="429897"/>
                <a:gridCol w="1272590"/>
                <a:gridCol w="1393252"/>
                <a:gridCol w="1605178"/>
                <a:gridCol w="1504109"/>
                <a:gridCol w="1462712"/>
              </a:tblGrid>
              <a:tr h="434231">
                <a:tc>
                  <a:txBody>
                    <a:bodyPr/>
                    <a:lstStyle/>
                    <a:p>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MON</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TUE</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WED</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THU</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FRI</a:t>
                      </a:r>
                      <a:endParaRPr lang="en-GB" sz="1600" dirty="0">
                        <a:latin typeface="Calibri Light" panose="020F0302020204030204" pitchFamily="34" charset="0"/>
                      </a:endParaRPr>
                    </a:p>
                  </a:txBody>
                  <a:tcPr/>
                </a:tc>
              </a:tr>
              <a:tr h="573425">
                <a:tc>
                  <a:txBody>
                    <a:bodyPr/>
                    <a:lstStyle/>
                    <a:p>
                      <a:r>
                        <a:rPr lang="en-GB" sz="1600" dirty="0" smtClean="0">
                          <a:latin typeface="Calibri Light" panose="020F0302020204030204" pitchFamily="34" charset="0"/>
                        </a:rPr>
                        <a:t>1</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ENGLISH</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HEALTH</a:t>
                      </a:r>
                      <a:endParaRPr lang="en-GB" sz="1600" dirty="0" smtClean="0">
                        <a:latin typeface="Calibri Light" panose="020F0302020204030204" pitchFamily="34" charset="0"/>
                      </a:endParaRPr>
                    </a:p>
                  </a:txBody>
                  <a:tcPr/>
                </a:tc>
                <a:tc>
                  <a:txBody>
                    <a:bodyPr/>
                    <a:lstStyle/>
                    <a:p>
                      <a:r>
                        <a:rPr lang="en-GB" sz="1600" dirty="0" smtClean="0">
                          <a:latin typeface="Calibri Light" panose="020F0302020204030204" pitchFamily="34" charset="0"/>
                        </a:rPr>
                        <a:t>SCIENCE</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SOCIAL </a:t>
                      </a:r>
                    </a:p>
                    <a:p>
                      <a:r>
                        <a:rPr lang="en-GB" sz="1600" dirty="0" smtClean="0">
                          <a:latin typeface="Calibri Light" panose="020F0302020204030204" pitchFamily="34" charset="0"/>
                        </a:rPr>
                        <a:t>STUDIES</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DRAMA</a:t>
                      </a:r>
                      <a:endParaRPr lang="en-GB" sz="1600" dirty="0">
                        <a:latin typeface="Calibri Light" panose="020F0302020204030204" pitchFamily="34" charset="0"/>
                      </a:endParaRPr>
                    </a:p>
                  </a:txBody>
                  <a:tcPr/>
                </a:tc>
              </a:tr>
              <a:tr h="493516">
                <a:tc>
                  <a:txBody>
                    <a:bodyPr/>
                    <a:lstStyle/>
                    <a:p>
                      <a:r>
                        <a:rPr lang="en-GB" sz="1600" dirty="0" smtClean="0">
                          <a:latin typeface="Calibri Light" panose="020F0302020204030204" pitchFamily="34" charset="0"/>
                        </a:rPr>
                        <a:t>2</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ART</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MATHS</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HE</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FRENCH</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ENGLISH</a:t>
                      </a:r>
                      <a:endParaRPr lang="en-GB" sz="1600" dirty="0">
                        <a:latin typeface="Calibri Light" panose="020F0302020204030204" pitchFamily="34" charset="0"/>
                      </a:endParaRPr>
                    </a:p>
                  </a:txBody>
                  <a:tcPr/>
                </a:tc>
              </a:tr>
              <a:tr h="301802">
                <a:tc gridSpan="6">
                  <a:txBody>
                    <a:bodyPr/>
                    <a:lstStyle/>
                    <a:p>
                      <a:pPr algn="ctr"/>
                      <a:r>
                        <a:rPr lang="en-GB" sz="1400" dirty="0" smtClean="0">
                          <a:latin typeface="Calibri Light" panose="020F0302020204030204" pitchFamily="34" charset="0"/>
                        </a:rPr>
                        <a:t>BREAK</a:t>
                      </a:r>
                      <a:endParaRPr lang="en-GB" sz="1400" dirty="0">
                        <a:latin typeface="Calibri Light" panose="020F030202020403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04371">
                <a:tc>
                  <a:txBody>
                    <a:bodyPr/>
                    <a:lstStyle/>
                    <a:p>
                      <a:r>
                        <a:rPr lang="en-GB" sz="1600" dirty="0" smtClean="0">
                          <a:latin typeface="Calibri Light" panose="020F0302020204030204" pitchFamily="34" charset="0"/>
                        </a:rPr>
                        <a:t>3</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MATHS</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MUSIC</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FRENCH</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MATHS</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ICT</a:t>
                      </a:r>
                      <a:endParaRPr lang="en-GB" sz="1600" dirty="0">
                        <a:latin typeface="Calibri Light" panose="020F0302020204030204" pitchFamily="34" charset="0"/>
                      </a:endParaRPr>
                    </a:p>
                  </a:txBody>
                  <a:tcPr/>
                </a:tc>
              </a:tr>
              <a:tr h="550844">
                <a:tc>
                  <a:txBody>
                    <a:bodyPr/>
                    <a:lstStyle/>
                    <a:p>
                      <a:r>
                        <a:rPr lang="en-GB" sz="1600" dirty="0" smtClean="0">
                          <a:latin typeface="Calibri Light" panose="020F0302020204030204" pitchFamily="34" charset="0"/>
                        </a:rPr>
                        <a:t>4</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SCIENCE</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SOCIAL STUDIES</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ENGLISH</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ART</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SCIENCE</a:t>
                      </a:r>
                      <a:endParaRPr lang="en-GB" sz="1600" dirty="0">
                        <a:latin typeface="Calibri Light" panose="020F0302020204030204" pitchFamily="34" charset="0"/>
                      </a:endParaRPr>
                    </a:p>
                  </a:txBody>
                  <a:tcPr/>
                </a:tc>
              </a:tr>
              <a:tr h="301802">
                <a:tc gridSpan="6">
                  <a:txBody>
                    <a:bodyPr/>
                    <a:lstStyle/>
                    <a:p>
                      <a:pPr algn="ctr"/>
                      <a:r>
                        <a:rPr lang="en-GB" sz="1400" dirty="0" smtClean="0">
                          <a:latin typeface="Calibri Light" panose="020F0302020204030204" pitchFamily="34" charset="0"/>
                        </a:rPr>
                        <a:t>LUNCH</a:t>
                      </a:r>
                      <a:endParaRPr lang="en-GB" sz="1400" dirty="0">
                        <a:latin typeface="Calibri Light" panose="020F0302020204030204"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73425">
                <a:tc>
                  <a:txBody>
                    <a:bodyPr/>
                    <a:lstStyle/>
                    <a:p>
                      <a:r>
                        <a:rPr lang="en-GB" sz="1600" dirty="0" smtClean="0">
                          <a:latin typeface="Calibri Light" panose="020F0302020204030204" pitchFamily="34" charset="0"/>
                        </a:rPr>
                        <a:t>5</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FRENCH</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SE</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PERFORMING ARTS</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PE</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MATHS</a:t>
                      </a:r>
                      <a:endParaRPr lang="en-GB" sz="1600" dirty="0">
                        <a:latin typeface="Calibri Light" panose="020F0302020204030204" pitchFamily="34" charset="0"/>
                      </a:endParaRPr>
                    </a:p>
                  </a:txBody>
                  <a:tcPr/>
                </a:tc>
              </a:tr>
              <a:tr h="517293">
                <a:tc>
                  <a:txBody>
                    <a:bodyPr/>
                    <a:lstStyle/>
                    <a:p>
                      <a:r>
                        <a:rPr lang="en-GB" sz="1600" dirty="0" smtClean="0">
                          <a:latin typeface="Calibri Light" panose="020F0302020204030204" pitchFamily="34" charset="0"/>
                        </a:rPr>
                        <a:t>6</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RMPS</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ENGLISH</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SCIENCE</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PE</a:t>
                      </a:r>
                      <a:endParaRPr lang="en-GB" sz="1600" dirty="0">
                        <a:latin typeface="Calibri Light" panose="020F0302020204030204" pitchFamily="34" charset="0"/>
                      </a:endParaRPr>
                    </a:p>
                  </a:txBody>
                  <a:tcPr/>
                </a:tc>
                <a:tc>
                  <a:txBody>
                    <a:bodyPr/>
                    <a:lstStyle/>
                    <a:p>
                      <a:r>
                        <a:rPr lang="en-GB" sz="1600" dirty="0" smtClean="0">
                          <a:latin typeface="Calibri Light" panose="020F0302020204030204" pitchFamily="34" charset="0"/>
                        </a:rPr>
                        <a:t>SOCIAL STUDIES</a:t>
                      </a:r>
                      <a:endParaRPr lang="en-GB" sz="1600" dirty="0">
                        <a:latin typeface="Calibri Light" panose="020F0302020204030204" pitchFamily="34" charset="0"/>
                      </a:endParaRPr>
                    </a:p>
                  </a:txBody>
                  <a:tcPr/>
                </a:tc>
              </a:tr>
            </a:tbl>
          </a:graphicData>
        </a:graphic>
      </p:graphicFrame>
    </p:spTree>
    <p:extLst>
      <p:ext uri="{BB962C8B-B14F-4D97-AF65-F5344CB8AC3E}">
        <p14:creationId xmlns:p14="http://schemas.microsoft.com/office/powerpoint/2010/main" val="4009832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85581" y="2489066"/>
            <a:ext cx="63677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4400" b="1" dirty="0" smtClean="0">
                <a:latin typeface="Calibri Light" panose="020F0302020204030204" pitchFamily="34" charset="0"/>
              </a:rPr>
              <a:t>Mr Ryan Robertson</a:t>
            </a:r>
            <a:endParaRPr lang="en-GB" sz="4400" b="1" dirty="0">
              <a:latin typeface="Calibri Light" panose="020F0302020204030204" pitchFamily="34" charset="0"/>
            </a:endParaRPr>
          </a:p>
          <a:p>
            <a:pPr algn="ctr" eaLnBrk="1" hangingPunct="1"/>
            <a:r>
              <a:rPr lang="en-GB" sz="4400" dirty="0" smtClean="0">
                <a:latin typeface="Calibri Light" panose="020F0302020204030204" pitchFamily="34" charset="0"/>
              </a:rPr>
              <a:t>Depute Head Teacher</a:t>
            </a:r>
            <a:endParaRPr lang="en-GB" sz="4400" dirty="0">
              <a:latin typeface="Calibri Light" panose="020F0302020204030204" pitchFamily="34" charset="0"/>
            </a:endParaRPr>
          </a:p>
        </p:txBody>
      </p:sp>
    </p:spTree>
    <p:extLst>
      <p:ext uri="{BB962C8B-B14F-4D97-AF65-F5344CB8AC3E}">
        <p14:creationId xmlns:p14="http://schemas.microsoft.com/office/powerpoint/2010/main" val="3841246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0658" y="606865"/>
            <a:ext cx="6798734" cy="1303867"/>
          </a:xfrm>
        </p:spPr>
        <p:txBody>
          <a:bodyPr>
            <a:normAutofit/>
          </a:bodyPr>
          <a:lstStyle/>
          <a:p>
            <a:r>
              <a:rPr lang="en-GB" b="1" dirty="0">
                <a:latin typeface="Calibri Light" panose="020F0302020204030204" pitchFamily="34" charset="0"/>
              </a:rPr>
              <a:t>TRANSITION </a:t>
            </a:r>
            <a:r>
              <a:rPr lang="en-GB" b="1" dirty="0" smtClean="0">
                <a:latin typeface="Calibri Light" panose="020F0302020204030204" pitchFamily="34" charset="0"/>
              </a:rPr>
              <a:t>PROGRAMME</a:t>
            </a:r>
            <a:endParaRPr lang="en-GB" dirty="0"/>
          </a:p>
        </p:txBody>
      </p:sp>
      <p:sp>
        <p:nvSpPr>
          <p:cNvPr id="4" name="Text Placeholder 3"/>
          <p:cNvSpPr>
            <a:spLocks noGrp="1"/>
          </p:cNvSpPr>
          <p:nvPr>
            <p:ph type="body" idx="1"/>
          </p:nvPr>
        </p:nvSpPr>
        <p:spPr/>
        <p:txBody>
          <a:bodyPr/>
          <a:lstStyle/>
          <a:p>
            <a:r>
              <a:rPr lang="en-GB" b="1" u="sng" dirty="0" smtClean="0">
                <a:solidFill>
                  <a:schemeClr val="tx1"/>
                </a:solidFill>
                <a:latin typeface="Calibri Light" panose="020F0302020204030204" pitchFamily="34" charset="0"/>
              </a:rPr>
              <a:t>Programme for Pupils</a:t>
            </a:r>
            <a:endParaRPr lang="en-GB" b="1" u="sng" dirty="0">
              <a:solidFill>
                <a:schemeClr val="tx1"/>
              </a:solidFill>
              <a:latin typeface="Calibri Light" panose="020F0302020204030204" pitchFamily="34" charset="0"/>
            </a:endParaRPr>
          </a:p>
        </p:txBody>
      </p:sp>
      <p:sp>
        <p:nvSpPr>
          <p:cNvPr id="5" name="Content Placeholder 4"/>
          <p:cNvSpPr>
            <a:spLocks noGrp="1"/>
          </p:cNvSpPr>
          <p:nvPr>
            <p:ph sz="half" idx="2"/>
          </p:nvPr>
        </p:nvSpPr>
        <p:spPr/>
        <p:txBody>
          <a:bodyPr>
            <a:normAutofit fontScale="92500" lnSpcReduction="10000"/>
          </a:bodyPr>
          <a:lstStyle/>
          <a:p>
            <a:pPr marL="0" indent="0">
              <a:buNone/>
            </a:pPr>
            <a:r>
              <a:rPr lang="en-GB" dirty="0" smtClean="0">
                <a:solidFill>
                  <a:schemeClr val="tx1"/>
                </a:solidFill>
                <a:latin typeface="Calibri Light" panose="020F0302020204030204" pitchFamily="34" charset="0"/>
              </a:rPr>
              <a:t>Visits to P7 classes</a:t>
            </a:r>
          </a:p>
          <a:p>
            <a:pPr marL="0" indent="0">
              <a:buNone/>
            </a:pPr>
            <a:r>
              <a:rPr lang="en-GB" dirty="0" smtClean="0">
                <a:solidFill>
                  <a:schemeClr val="tx1"/>
                </a:solidFill>
                <a:latin typeface="Calibri Light" panose="020F0302020204030204" pitchFamily="34" charset="0"/>
              </a:rPr>
              <a:t>- February</a:t>
            </a:r>
          </a:p>
          <a:p>
            <a:pPr marL="0" indent="0">
              <a:buNone/>
            </a:pPr>
            <a:r>
              <a:rPr lang="en-GB" dirty="0" smtClean="0">
                <a:solidFill>
                  <a:schemeClr val="tx1"/>
                </a:solidFill>
                <a:latin typeface="Calibri Light" panose="020F0302020204030204" pitchFamily="34" charset="0"/>
              </a:rPr>
              <a:t>P7 Link Week</a:t>
            </a:r>
          </a:p>
          <a:p>
            <a:pPr marL="0" indent="0">
              <a:buNone/>
            </a:pPr>
            <a:r>
              <a:rPr lang="en-GB" dirty="0" smtClean="0">
                <a:solidFill>
                  <a:schemeClr val="tx1"/>
                </a:solidFill>
                <a:latin typeface="Calibri Light" panose="020F0302020204030204" pitchFamily="34" charset="0"/>
              </a:rPr>
              <a:t>- 15 June</a:t>
            </a:r>
          </a:p>
          <a:p>
            <a:pPr marL="0" indent="0">
              <a:buNone/>
            </a:pPr>
            <a:r>
              <a:rPr lang="en-GB" dirty="0" smtClean="0">
                <a:solidFill>
                  <a:schemeClr val="tx1"/>
                </a:solidFill>
                <a:latin typeface="Calibri Light" panose="020F0302020204030204" pitchFamily="34" charset="0"/>
              </a:rPr>
              <a:t>S1 </a:t>
            </a:r>
            <a:r>
              <a:rPr lang="en-GB" dirty="0" err="1" smtClean="0">
                <a:solidFill>
                  <a:schemeClr val="tx1"/>
                </a:solidFill>
                <a:latin typeface="Calibri Light" panose="020F0302020204030204" pitchFamily="34" charset="0"/>
              </a:rPr>
              <a:t>Freshers’</a:t>
            </a:r>
            <a:r>
              <a:rPr lang="en-GB" dirty="0" smtClean="0">
                <a:solidFill>
                  <a:schemeClr val="tx1"/>
                </a:solidFill>
                <a:latin typeface="Calibri Light" panose="020F0302020204030204" pitchFamily="34" charset="0"/>
              </a:rPr>
              <a:t> Fair</a:t>
            </a:r>
          </a:p>
          <a:p>
            <a:pPr marL="0" indent="0">
              <a:buNone/>
            </a:pPr>
            <a:r>
              <a:rPr lang="en-GB" dirty="0" smtClean="0">
                <a:solidFill>
                  <a:schemeClr val="tx1"/>
                </a:solidFill>
                <a:latin typeface="Calibri Light" panose="020F0302020204030204" pitchFamily="34" charset="0"/>
              </a:rPr>
              <a:t>- September</a:t>
            </a:r>
          </a:p>
          <a:p>
            <a:pPr>
              <a:buFontTx/>
              <a:buChar char="-"/>
            </a:pPr>
            <a:endParaRPr lang="en-GB" dirty="0">
              <a:latin typeface="Calibri Light" panose="020F0302020204030204" pitchFamily="34" charset="0"/>
            </a:endParaRPr>
          </a:p>
        </p:txBody>
      </p:sp>
      <p:sp>
        <p:nvSpPr>
          <p:cNvPr id="7" name="Text Placeholder 6"/>
          <p:cNvSpPr>
            <a:spLocks noGrp="1"/>
          </p:cNvSpPr>
          <p:nvPr>
            <p:ph type="body" sz="quarter" idx="3"/>
          </p:nvPr>
        </p:nvSpPr>
        <p:spPr/>
        <p:txBody>
          <a:bodyPr/>
          <a:lstStyle/>
          <a:p>
            <a:r>
              <a:rPr lang="en-GB" b="1" u="sng" dirty="0" smtClean="0">
                <a:solidFill>
                  <a:schemeClr val="tx1"/>
                </a:solidFill>
                <a:latin typeface="Calibri Light" panose="020F0302020204030204" pitchFamily="34" charset="0"/>
              </a:rPr>
              <a:t>Programme for Parents</a:t>
            </a:r>
            <a:endParaRPr lang="en-GB" b="1" u="sng" dirty="0">
              <a:solidFill>
                <a:schemeClr val="tx1"/>
              </a:solidFill>
              <a:latin typeface="Calibri Light" panose="020F0302020204030204" pitchFamily="34" charset="0"/>
            </a:endParaRPr>
          </a:p>
        </p:txBody>
      </p:sp>
      <p:sp>
        <p:nvSpPr>
          <p:cNvPr id="8" name="Content Placeholder 7"/>
          <p:cNvSpPr>
            <a:spLocks noGrp="1"/>
          </p:cNvSpPr>
          <p:nvPr>
            <p:ph sz="quarter" idx="4"/>
          </p:nvPr>
        </p:nvSpPr>
        <p:spPr/>
        <p:txBody>
          <a:bodyPr>
            <a:normAutofit fontScale="92500" lnSpcReduction="10000"/>
          </a:bodyPr>
          <a:lstStyle/>
          <a:p>
            <a:pPr marL="0" indent="0">
              <a:buNone/>
            </a:pPr>
            <a:r>
              <a:rPr lang="en-GB" dirty="0" smtClean="0">
                <a:latin typeface="Calibri Light" panose="020F0302020204030204" pitchFamily="34" charset="0"/>
              </a:rPr>
              <a:t>Information Evening</a:t>
            </a:r>
          </a:p>
          <a:p>
            <a:pPr marL="0" indent="0">
              <a:buNone/>
            </a:pPr>
            <a:r>
              <a:rPr lang="en-GB" dirty="0" smtClean="0">
                <a:latin typeface="Calibri Light" panose="020F0302020204030204" pitchFamily="34" charset="0"/>
              </a:rPr>
              <a:t>- 5 February</a:t>
            </a:r>
          </a:p>
          <a:p>
            <a:pPr marL="0" indent="0">
              <a:buNone/>
            </a:pPr>
            <a:r>
              <a:rPr lang="en-GB" dirty="0" smtClean="0">
                <a:latin typeface="Calibri Light" panose="020F0302020204030204" pitchFamily="34" charset="0"/>
              </a:rPr>
              <a:t>Getting to know the Houses</a:t>
            </a:r>
          </a:p>
          <a:p>
            <a:pPr marL="0" indent="0">
              <a:buNone/>
            </a:pPr>
            <a:r>
              <a:rPr lang="en-GB" dirty="0" smtClean="0">
                <a:latin typeface="Calibri Light" panose="020F0302020204030204" pitchFamily="34" charset="0"/>
              </a:rPr>
              <a:t>- 18 June</a:t>
            </a:r>
          </a:p>
          <a:p>
            <a:pPr marL="0" indent="0">
              <a:buNone/>
            </a:pPr>
            <a:r>
              <a:rPr lang="en-GB" dirty="0" smtClean="0">
                <a:latin typeface="Calibri Light" panose="020F0302020204030204" pitchFamily="34" charset="0"/>
              </a:rPr>
              <a:t>Planning for Success</a:t>
            </a:r>
          </a:p>
          <a:p>
            <a:pPr marL="0" indent="0">
              <a:buNone/>
            </a:pPr>
            <a:r>
              <a:rPr lang="en-GB" dirty="0" smtClean="0">
                <a:latin typeface="Calibri Light" panose="020F0302020204030204" pitchFamily="34" charset="0"/>
              </a:rPr>
              <a:t>- October</a:t>
            </a:r>
          </a:p>
          <a:p>
            <a:pPr>
              <a:buFontTx/>
              <a:buChar char="-"/>
            </a:pP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11"/>
          <p:cNvSpPr txBox="1">
            <a:spLocks noChangeArrowheads="1"/>
          </p:cNvSpPr>
          <p:nvPr/>
        </p:nvSpPr>
        <p:spPr bwMode="auto">
          <a:xfrm>
            <a:off x="2375114" y="559481"/>
            <a:ext cx="5041181"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b="1" dirty="0">
                <a:latin typeface="Calibri Light" panose="020F0302020204030204" pitchFamily="34" charset="0"/>
              </a:rPr>
              <a:t>PUPIL SUPPORT STRUCTURE</a:t>
            </a:r>
          </a:p>
        </p:txBody>
      </p:sp>
      <p:sp>
        <p:nvSpPr>
          <p:cNvPr id="187411" name="Text Box 19"/>
          <p:cNvSpPr txBox="1">
            <a:spLocks noChangeArrowheads="1"/>
          </p:cNvSpPr>
          <p:nvPr/>
        </p:nvSpPr>
        <p:spPr bwMode="auto">
          <a:xfrm>
            <a:off x="1876508" y="2622748"/>
            <a:ext cx="5731405" cy="19157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262800" bIns="2628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Aft>
                <a:spcPts val="0"/>
              </a:spcAft>
            </a:pPr>
            <a:r>
              <a:rPr lang="en-GB" dirty="0" smtClean="0">
                <a:latin typeface="Calibri Light" panose="020F0302020204030204" pitchFamily="34" charset="0"/>
              </a:rPr>
              <a:t>Depute Head Teacher</a:t>
            </a:r>
          </a:p>
          <a:p>
            <a:pPr algn="ctr" eaLnBrk="1" hangingPunct="1">
              <a:spcAft>
                <a:spcPts val="0"/>
              </a:spcAft>
            </a:pPr>
            <a:r>
              <a:rPr lang="en-GB" dirty="0" smtClean="0">
                <a:latin typeface="Calibri Light" panose="020F0302020204030204" pitchFamily="34" charset="0"/>
              </a:rPr>
              <a:t>Principal Teacher Pupil Support </a:t>
            </a:r>
          </a:p>
          <a:p>
            <a:pPr algn="ctr" eaLnBrk="1" hangingPunct="1">
              <a:spcAft>
                <a:spcPts val="0"/>
              </a:spcAft>
            </a:pPr>
            <a:r>
              <a:rPr lang="en-GB" dirty="0" smtClean="0">
                <a:latin typeface="Calibri Light" panose="020F0302020204030204" pitchFamily="34" charset="0"/>
              </a:rPr>
              <a:t>Tutor Teacher</a:t>
            </a:r>
          </a:p>
          <a:p>
            <a:pPr algn="ctr" eaLnBrk="1" hangingPunct="1">
              <a:spcAft>
                <a:spcPts val="0"/>
              </a:spcAft>
            </a:pPr>
            <a:r>
              <a:rPr lang="en-GB" dirty="0" smtClean="0">
                <a:latin typeface="Calibri Light" panose="020F0302020204030204" pitchFamily="34" charset="0"/>
              </a:rPr>
              <a:t>Support for Learning Teachers</a:t>
            </a:r>
          </a:p>
          <a:p>
            <a:pPr algn="ctr" eaLnBrk="1" hangingPunct="1">
              <a:spcAft>
                <a:spcPts val="0"/>
              </a:spcAft>
            </a:pPr>
            <a:r>
              <a:rPr lang="en-GB" dirty="0" smtClean="0">
                <a:latin typeface="Calibri Light" panose="020F0302020204030204" pitchFamily="34" charset="0"/>
              </a:rPr>
              <a:t>Pupil Support Assistants</a:t>
            </a:r>
          </a:p>
        </p:txBody>
      </p:sp>
      <p:sp>
        <p:nvSpPr>
          <p:cNvPr id="13" name="Text Box 3"/>
          <p:cNvSpPr txBox="1">
            <a:spLocks noChangeArrowheads="1"/>
          </p:cNvSpPr>
          <p:nvPr/>
        </p:nvSpPr>
        <p:spPr bwMode="auto">
          <a:xfrm>
            <a:off x="1511464" y="1571750"/>
            <a:ext cx="67684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3200" b="1" dirty="0" smtClean="0">
                <a:solidFill>
                  <a:srgbClr val="0070C0"/>
                </a:solidFill>
                <a:latin typeface="Arial" charset="0"/>
              </a:rPr>
              <a:t>BYRON</a:t>
            </a:r>
            <a:r>
              <a:rPr lang="en-GB" sz="3200" b="1" dirty="0">
                <a:latin typeface="Arial" charset="0"/>
              </a:rPr>
              <a:t>, </a:t>
            </a:r>
            <a:r>
              <a:rPr lang="en-GB" sz="3200" b="1" dirty="0">
                <a:solidFill>
                  <a:srgbClr val="FF0000"/>
                </a:solidFill>
                <a:latin typeface="Arial" charset="0"/>
              </a:rPr>
              <a:t>KEITH &amp; DUN</a:t>
            </a:r>
            <a:r>
              <a:rPr lang="en-GB" sz="3200" b="1" dirty="0">
                <a:latin typeface="Arial" charset="0"/>
              </a:rPr>
              <a:t> </a:t>
            </a:r>
            <a:r>
              <a:rPr lang="en-GB" sz="3200" dirty="0">
                <a:latin typeface="Arial" charset="0"/>
              </a:rPr>
              <a:t>or</a:t>
            </a:r>
            <a:r>
              <a:rPr lang="en-GB" sz="3200" b="1" dirty="0">
                <a:latin typeface="Arial" charset="0"/>
              </a:rPr>
              <a:t> </a:t>
            </a:r>
            <a:r>
              <a:rPr lang="en-GB" sz="3200" b="1" dirty="0">
                <a:solidFill>
                  <a:srgbClr val="00B050"/>
                </a:solidFill>
                <a:latin typeface="Arial" charset="0"/>
              </a:rPr>
              <a:t>MELVIN</a:t>
            </a:r>
          </a:p>
          <a:p>
            <a:pPr eaLnBrk="1" hangingPunct="1"/>
            <a:endParaRPr lang="en-GB" sz="2400" dirty="0">
              <a:latin typeface="Arial" charset="0"/>
            </a:endParaRPr>
          </a:p>
        </p:txBody>
      </p:sp>
      <p:sp>
        <p:nvSpPr>
          <p:cNvPr id="15" name="Text Box 3"/>
          <p:cNvSpPr txBox="1">
            <a:spLocks noChangeArrowheads="1"/>
          </p:cNvSpPr>
          <p:nvPr/>
        </p:nvSpPr>
        <p:spPr bwMode="auto">
          <a:xfrm>
            <a:off x="2578473" y="2394148"/>
            <a:ext cx="43274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400" b="1" u="sng" dirty="0" smtClean="0">
                <a:latin typeface="Calibri Light" panose="020F0302020204030204" pitchFamily="34" charset="0"/>
              </a:rPr>
              <a:t>HOUSE TEAM MEMBERS</a:t>
            </a:r>
            <a:endParaRPr lang="en-GB" sz="2400" b="1" u="sng" dirty="0">
              <a:latin typeface="Calibri Light" panose="020F0302020204030204" pitchFamily="34" charset="0"/>
            </a:endParaRPr>
          </a:p>
        </p:txBody>
      </p:sp>
      <p:sp>
        <p:nvSpPr>
          <p:cNvPr id="2" name="TextBox 1"/>
          <p:cNvSpPr txBox="1"/>
          <p:nvPr/>
        </p:nvSpPr>
        <p:spPr>
          <a:xfrm>
            <a:off x="904009" y="4346456"/>
            <a:ext cx="7375935" cy="2308324"/>
          </a:xfrm>
          <a:prstGeom prst="rect">
            <a:avLst/>
          </a:prstGeom>
          <a:noFill/>
        </p:spPr>
        <p:txBody>
          <a:bodyPr wrap="square" rtlCol="0">
            <a:spAutoFit/>
          </a:bodyPr>
          <a:lstStyle/>
          <a:p>
            <a:endParaRPr lang="en-US" sz="1600" i="1" dirty="0">
              <a:latin typeface="Calibri Light" panose="020F0302020204030204" pitchFamily="34" charset="0"/>
            </a:endParaRPr>
          </a:p>
          <a:p>
            <a:r>
              <a:rPr lang="en-US" sz="1600" i="1" dirty="0" smtClean="0">
                <a:latin typeface="Calibri Light" panose="020F0302020204030204" pitchFamily="34" charset="0"/>
              </a:rPr>
              <a:t>“Young </a:t>
            </a:r>
            <a:r>
              <a:rPr lang="en-US" sz="1600" i="1" dirty="0">
                <a:latin typeface="Calibri Light" panose="020F0302020204030204" pitchFamily="34" charset="0"/>
              </a:rPr>
              <a:t>people appreciate and value the individual support and pastoral care they receive through having an identified member of staff who knows and understands them. Almost all young people feel that there are members of staff to whom they can approach with any concerns</a:t>
            </a:r>
            <a:r>
              <a:rPr lang="en-US" sz="1600" i="1" dirty="0" smtClean="0">
                <a:latin typeface="Calibri Light" panose="020F0302020204030204" pitchFamily="34" charset="0"/>
              </a:rPr>
              <a:t>.”</a:t>
            </a:r>
            <a:r>
              <a:rPr lang="en-US" sz="1600" i="1" dirty="0">
                <a:latin typeface="Calibri Light" panose="020F0302020204030204" pitchFamily="34" charset="0"/>
              </a:rPr>
              <a:t> </a:t>
            </a:r>
            <a:endParaRPr lang="en-US" sz="1600" i="1" dirty="0" smtClean="0">
              <a:latin typeface="Calibri Light" panose="020F0302020204030204" pitchFamily="34" charset="0"/>
            </a:endParaRPr>
          </a:p>
          <a:p>
            <a:endParaRPr lang="en-US" sz="1600" i="1" dirty="0">
              <a:latin typeface="Calibri Light" panose="020F0302020204030204" pitchFamily="34" charset="0"/>
            </a:endParaRPr>
          </a:p>
          <a:p>
            <a:r>
              <a:rPr lang="en-US" sz="1600" i="1" dirty="0" smtClean="0">
                <a:latin typeface="Calibri Light" panose="020F0302020204030204" pitchFamily="34" charset="0"/>
              </a:rPr>
              <a:t>“</a:t>
            </a:r>
            <a:r>
              <a:rPr lang="en-US" sz="1600" i="1" dirty="0">
                <a:latin typeface="Calibri Light" panose="020F0302020204030204" pitchFamily="34" charset="0"/>
              </a:rPr>
              <a:t>Relationships between staff and young people are very positive and almost all young people enjoy being part of the school family.”</a:t>
            </a:r>
          </a:p>
          <a:p>
            <a:endParaRPr lang="en-GB" sz="1600" i="1" dirty="0">
              <a:latin typeface="Calibri Light" panose="020F03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2328307" y="501096"/>
            <a:ext cx="468477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b="1" dirty="0" smtClean="0">
                <a:latin typeface="Calibri Light" panose="020F0302020204030204" pitchFamily="34" charset="0"/>
              </a:rPr>
              <a:t>WIDER ACHIEVEMENT</a:t>
            </a:r>
            <a:endParaRPr lang="en-GB" sz="2800" b="1" dirty="0">
              <a:latin typeface="Calibri Light" panose="020F0302020204030204" pitchFamily="34" charset="0"/>
            </a:endParaRPr>
          </a:p>
          <a:p>
            <a:pPr algn="ctr" eaLnBrk="1" hangingPunct="1"/>
            <a:r>
              <a:rPr lang="en-GB" sz="2800" b="1" dirty="0" smtClean="0">
                <a:latin typeface="Calibri Light" panose="020F0302020204030204" pitchFamily="34" charset="0"/>
              </a:rPr>
              <a:t>Extra Curricular Activities</a:t>
            </a:r>
            <a:endParaRPr lang="en-GB" sz="2800" b="1" dirty="0">
              <a:latin typeface="Calibri Light" panose="020F0302020204030204" pitchFamily="34" charset="0"/>
            </a:endParaRPr>
          </a:p>
        </p:txBody>
      </p:sp>
      <p:sp>
        <p:nvSpPr>
          <p:cNvPr id="18436" name="Text Box 4"/>
          <p:cNvSpPr txBox="1">
            <a:spLocks noChangeArrowheads="1"/>
          </p:cNvSpPr>
          <p:nvPr/>
        </p:nvSpPr>
        <p:spPr bwMode="auto">
          <a:xfrm>
            <a:off x="593993" y="1597932"/>
            <a:ext cx="8153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2954338" algn="l"/>
                <a:tab pos="5654675" algn="l"/>
              </a:tabLst>
              <a:defRPr>
                <a:solidFill>
                  <a:schemeClr val="tx1"/>
                </a:solidFill>
                <a:latin typeface="Tahoma" pitchFamily="34" charset="0"/>
              </a:defRPr>
            </a:lvl1pPr>
            <a:lvl2pPr marL="742950" indent="-285750" eaLnBrk="0" hangingPunct="0">
              <a:tabLst>
                <a:tab pos="2954338" algn="l"/>
                <a:tab pos="5654675" algn="l"/>
              </a:tabLst>
              <a:defRPr>
                <a:solidFill>
                  <a:schemeClr val="tx1"/>
                </a:solidFill>
                <a:latin typeface="Tahoma" pitchFamily="34" charset="0"/>
              </a:defRPr>
            </a:lvl2pPr>
            <a:lvl3pPr marL="1143000" indent="-228600" eaLnBrk="0" hangingPunct="0">
              <a:tabLst>
                <a:tab pos="2954338" algn="l"/>
                <a:tab pos="5654675" algn="l"/>
              </a:tabLst>
              <a:defRPr>
                <a:solidFill>
                  <a:schemeClr val="tx1"/>
                </a:solidFill>
                <a:latin typeface="Tahoma" pitchFamily="34" charset="0"/>
              </a:defRPr>
            </a:lvl3pPr>
            <a:lvl4pPr marL="1600200" indent="-228600" eaLnBrk="0" hangingPunct="0">
              <a:tabLst>
                <a:tab pos="2954338" algn="l"/>
                <a:tab pos="5654675" algn="l"/>
              </a:tabLst>
              <a:defRPr>
                <a:solidFill>
                  <a:schemeClr val="tx1"/>
                </a:solidFill>
                <a:latin typeface="Tahoma" pitchFamily="34" charset="0"/>
              </a:defRPr>
            </a:lvl4pPr>
            <a:lvl5pPr marL="2057400" indent="-228600" eaLnBrk="0" hangingPunct="0">
              <a:tabLst>
                <a:tab pos="2954338" algn="l"/>
                <a:tab pos="5654675" algn="l"/>
              </a:tabLst>
              <a:defRPr>
                <a:solidFill>
                  <a:schemeClr val="tx1"/>
                </a:solidFill>
                <a:latin typeface="Tahoma" pitchFamily="34" charset="0"/>
              </a:defRPr>
            </a:lvl5pPr>
            <a:lvl6pPr marL="2514600" indent="-228600" eaLnBrk="0" fontAlgn="base" hangingPunct="0">
              <a:spcBef>
                <a:spcPct val="0"/>
              </a:spcBef>
              <a:spcAft>
                <a:spcPct val="0"/>
              </a:spcAft>
              <a:tabLst>
                <a:tab pos="2954338" algn="l"/>
                <a:tab pos="5654675" algn="l"/>
              </a:tabLst>
              <a:defRPr>
                <a:solidFill>
                  <a:schemeClr val="tx1"/>
                </a:solidFill>
                <a:latin typeface="Tahoma" pitchFamily="34" charset="0"/>
              </a:defRPr>
            </a:lvl6pPr>
            <a:lvl7pPr marL="2971800" indent="-228600" eaLnBrk="0" fontAlgn="base" hangingPunct="0">
              <a:spcBef>
                <a:spcPct val="0"/>
              </a:spcBef>
              <a:spcAft>
                <a:spcPct val="0"/>
              </a:spcAft>
              <a:tabLst>
                <a:tab pos="2954338" algn="l"/>
                <a:tab pos="5654675" algn="l"/>
              </a:tabLst>
              <a:defRPr>
                <a:solidFill>
                  <a:schemeClr val="tx1"/>
                </a:solidFill>
                <a:latin typeface="Tahoma" pitchFamily="34" charset="0"/>
              </a:defRPr>
            </a:lvl7pPr>
            <a:lvl8pPr marL="3429000" indent="-228600" eaLnBrk="0" fontAlgn="base" hangingPunct="0">
              <a:spcBef>
                <a:spcPct val="0"/>
              </a:spcBef>
              <a:spcAft>
                <a:spcPct val="0"/>
              </a:spcAft>
              <a:tabLst>
                <a:tab pos="2954338" algn="l"/>
                <a:tab pos="5654675" algn="l"/>
              </a:tabLst>
              <a:defRPr>
                <a:solidFill>
                  <a:schemeClr val="tx1"/>
                </a:solidFill>
                <a:latin typeface="Tahoma" pitchFamily="34" charset="0"/>
              </a:defRPr>
            </a:lvl8pPr>
            <a:lvl9pPr marL="3886200" indent="-228600" eaLnBrk="0" fontAlgn="base" hangingPunct="0">
              <a:spcBef>
                <a:spcPct val="0"/>
              </a:spcBef>
              <a:spcAft>
                <a:spcPct val="0"/>
              </a:spcAft>
              <a:tabLst>
                <a:tab pos="2954338" algn="l"/>
                <a:tab pos="5654675" algn="l"/>
              </a:tabLst>
              <a:defRPr>
                <a:solidFill>
                  <a:schemeClr val="tx1"/>
                </a:solidFill>
                <a:latin typeface="Tahoma" pitchFamily="34" charset="0"/>
              </a:defRPr>
            </a:lvl9pPr>
          </a:lstStyle>
          <a:p>
            <a:pPr eaLnBrk="1" hangingPunct="1">
              <a:spcAft>
                <a:spcPct val="50000"/>
              </a:spcAft>
            </a:pPr>
            <a:r>
              <a:rPr lang="en-GB" sz="1600" b="1" u="sng" dirty="0" smtClean="0">
                <a:latin typeface="Calibri Light" panose="020F0302020204030204" pitchFamily="34" charset="0"/>
              </a:rPr>
              <a:t>Sporting</a:t>
            </a:r>
            <a:r>
              <a:rPr lang="en-GB" sz="1600" b="1" dirty="0" smtClean="0">
                <a:latin typeface="Calibri Light" panose="020F0302020204030204" pitchFamily="34" charset="0"/>
              </a:rPr>
              <a:t>: </a:t>
            </a:r>
          </a:p>
          <a:p>
            <a:pPr eaLnBrk="1" hangingPunct="1">
              <a:spcAft>
                <a:spcPct val="50000"/>
              </a:spcAft>
            </a:pPr>
            <a:r>
              <a:rPr lang="en-GB" sz="1600" dirty="0" smtClean="0">
                <a:latin typeface="Calibri Light" panose="020F0302020204030204" pitchFamily="34" charset="0"/>
              </a:rPr>
              <a:t>Badminton, Basketball, Football, Golf, Gymnastics, Hockey, Netball, Rowing, Rugby, Table Tennis, Volleyball. </a:t>
            </a:r>
            <a:endParaRPr lang="en-GB" sz="1600" b="1" dirty="0">
              <a:latin typeface="Calibri Light" panose="020F0302020204030204" pitchFamily="34" charset="0"/>
            </a:endParaRPr>
          </a:p>
          <a:p>
            <a:pPr eaLnBrk="1" hangingPunct="1">
              <a:spcAft>
                <a:spcPct val="50000"/>
              </a:spcAft>
            </a:pPr>
            <a:r>
              <a:rPr lang="en-GB" sz="1600" b="1" u="sng" dirty="0" smtClean="0">
                <a:latin typeface="Calibri Light" panose="020F0302020204030204" pitchFamily="34" charset="0"/>
              </a:rPr>
              <a:t>Musical</a:t>
            </a:r>
            <a:r>
              <a:rPr lang="en-GB" sz="1600" b="1" dirty="0" smtClean="0">
                <a:latin typeface="Calibri Light" panose="020F0302020204030204" pitchFamily="34" charset="0"/>
              </a:rPr>
              <a:t>: </a:t>
            </a:r>
          </a:p>
          <a:p>
            <a:pPr eaLnBrk="1" hangingPunct="1">
              <a:spcAft>
                <a:spcPct val="50000"/>
              </a:spcAft>
            </a:pPr>
            <a:r>
              <a:rPr lang="en-GB" sz="1600" dirty="0" smtClean="0">
                <a:latin typeface="Calibri Light" panose="020F0302020204030204" pitchFamily="34" charset="0"/>
              </a:rPr>
              <a:t>Choir, Concert Band, Face the Music (School Show), Guitar Group, Jazz Band, Percussion Group, Pied Piper, Show Choir, String Orchestra, Ukulele Group.</a:t>
            </a:r>
            <a:endParaRPr lang="en-GB" sz="1600" b="1" dirty="0">
              <a:latin typeface="Calibri Light" panose="020F0302020204030204" pitchFamily="34" charset="0"/>
            </a:endParaRPr>
          </a:p>
          <a:p>
            <a:pPr eaLnBrk="1" hangingPunct="1">
              <a:spcAft>
                <a:spcPct val="50000"/>
              </a:spcAft>
            </a:pPr>
            <a:r>
              <a:rPr lang="en-GB" sz="1600" b="1" u="sng" dirty="0" smtClean="0">
                <a:latin typeface="Calibri Light" panose="020F0302020204030204" pitchFamily="34" charset="0"/>
              </a:rPr>
              <a:t>Other</a:t>
            </a:r>
            <a:r>
              <a:rPr lang="en-GB" sz="1600" b="1" dirty="0" smtClean="0">
                <a:latin typeface="Calibri Light" panose="020F0302020204030204" pitchFamily="34" charset="0"/>
              </a:rPr>
              <a:t>: </a:t>
            </a:r>
          </a:p>
          <a:p>
            <a:pPr eaLnBrk="1" hangingPunct="1">
              <a:spcAft>
                <a:spcPct val="50000"/>
              </a:spcAft>
            </a:pPr>
            <a:r>
              <a:rPr lang="en-GB" sz="1600" dirty="0" smtClean="0">
                <a:latin typeface="Calibri Light" panose="020F0302020204030204" pitchFamily="34" charset="0"/>
              </a:rPr>
              <a:t>Art Club, Charities, Chess, Debating, Drama Club, Duke of Edinburgh, Gardening Club, LGBT Alliance, Modern Languages, Photography Club, Science Club, Scripture Union, Young Engineers.</a:t>
            </a:r>
          </a:p>
          <a:p>
            <a:pPr eaLnBrk="1" hangingPunct="1">
              <a:spcAft>
                <a:spcPct val="50000"/>
              </a:spcAft>
            </a:pPr>
            <a:r>
              <a:rPr lang="en-GB" sz="1600" b="1" u="sng" dirty="0" smtClean="0">
                <a:latin typeface="Calibri Light" panose="020F0302020204030204" pitchFamily="34" charset="0"/>
              </a:rPr>
              <a:t>Residential Trips</a:t>
            </a:r>
            <a:r>
              <a:rPr lang="en-GB" sz="1600" b="1" dirty="0" smtClean="0">
                <a:latin typeface="Calibri Light" panose="020F0302020204030204" pitchFamily="34" charset="0"/>
              </a:rPr>
              <a:t>:</a:t>
            </a:r>
          </a:p>
          <a:p>
            <a:pPr eaLnBrk="1" hangingPunct="1">
              <a:spcAft>
                <a:spcPts val="0"/>
              </a:spcAft>
            </a:pPr>
            <a:r>
              <a:rPr lang="en-GB" sz="1600" dirty="0" smtClean="0">
                <a:latin typeface="Calibri Light" panose="020F0302020204030204" pitchFamily="34" charset="0"/>
              </a:rPr>
              <a:t>France, Germany, Ireland, London, Spain as part of S1/2 Activities Week</a:t>
            </a:r>
          </a:p>
          <a:p>
            <a:pPr eaLnBrk="1" hangingPunct="1">
              <a:spcAft>
                <a:spcPts val="0"/>
              </a:spcAft>
            </a:pPr>
            <a:r>
              <a:rPr lang="en-GB" sz="1600" dirty="0" smtClean="0">
                <a:latin typeface="Calibri Light" panose="020F0302020204030204" pitchFamily="34" charset="0"/>
              </a:rPr>
              <a:t>History Battlefields in S3</a:t>
            </a:r>
          </a:p>
          <a:p>
            <a:pPr eaLnBrk="1" hangingPunct="1">
              <a:spcAft>
                <a:spcPts val="0"/>
              </a:spcAft>
            </a:pPr>
            <a:r>
              <a:rPr lang="en-GB" sz="1600" dirty="0" smtClean="0">
                <a:latin typeface="Calibri Light" panose="020F0302020204030204" pitchFamily="34" charset="0"/>
              </a:rPr>
              <a:t>World Challenge in S5/6</a:t>
            </a:r>
          </a:p>
          <a:p>
            <a:pPr eaLnBrk="1" hangingPunct="1">
              <a:spcAft>
                <a:spcPct val="50000"/>
              </a:spcAft>
            </a:pPr>
            <a:endParaRPr lang="en-GB" sz="1600" b="1" dirty="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1203008" y="1181100"/>
            <a:ext cx="7095172"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indent="0" algn="ctr" eaLnBrk="1" hangingPunct="1">
              <a:spcAft>
                <a:spcPct val="50000"/>
              </a:spcAft>
            </a:pPr>
            <a:r>
              <a:rPr lang="en-GB" sz="2800" b="1" dirty="0" smtClean="0">
                <a:latin typeface="Calibri Light" panose="020F0302020204030204" pitchFamily="34" charset="0"/>
              </a:rPr>
              <a:t>PUPIL PERSPECTIVE</a:t>
            </a:r>
          </a:p>
          <a:p>
            <a:pPr marL="0" indent="0" eaLnBrk="1" hangingPunct="1">
              <a:spcAft>
                <a:spcPts val="600"/>
              </a:spcAft>
              <a:tabLst>
                <a:tab pos="5200650" algn="l"/>
              </a:tabLst>
            </a:pPr>
            <a:r>
              <a:rPr lang="en-GB" sz="2000" dirty="0" smtClean="0">
                <a:latin typeface="Calibri Light" panose="020F0302020204030204" pitchFamily="34" charset="0"/>
              </a:rPr>
              <a:t>Patrick </a:t>
            </a:r>
            <a:r>
              <a:rPr lang="en-GB" sz="2000" dirty="0" err="1" smtClean="0">
                <a:latin typeface="Calibri Light" panose="020F0302020204030204" pitchFamily="34" charset="0"/>
              </a:rPr>
              <a:t>Stenhouse</a:t>
            </a:r>
            <a:r>
              <a:rPr lang="en-GB" sz="2000" dirty="0" smtClean="0">
                <a:latin typeface="Calibri Light" panose="020F0302020204030204" pitchFamily="34" charset="0"/>
              </a:rPr>
              <a:t>, Head Boy       </a:t>
            </a:r>
            <a:r>
              <a:rPr lang="en-GB" sz="2000" dirty="0">
                <a:latin typeface="Calibri Light" panose="020F0302020204030204" pitchFamily="34" charset="0"/>
              </a:rPr>
              <a:t> </a:t>
            </a:r>
            <a:r>
              <a:rPr lang="en-GB" sz="2000" dirty="0" smtClean="0">
                <a:latin typeface="Calibri Light" panose="020F0302020204030204" pitchFamily="34" charset="0"/>
              </a:rPr>
              <a:t>     Kate </a:t>
            </a:r>
            <a:r>
              <a:rPr lang="en-GB" sz="2000" dirty="0" err="1" smtClean="0">
                <a:latin typeface="Calibri Light" panose="020F0302020204030204" pitchFamily="34" charset="0"/>
              </a:rPr>
              <a:t>Renforth</a:t>
            </a:r>
            <a:r>
              <a:rPr lang="en-GB" sz="2000" dirty="0" smtClean="0">
                <a:latin typeface="Calibri Light" panose="020F0302020204030204" pitchFamily="34" charset="0"/>
              </a:rPr>
              <a:t>, Head Girl</a:t>
            </a:r>
            <a:endParaRPr lang="en-GB" sz="2000" dirty="0">
              <a:latin typeface="Calibri Light" panose="020F0302020204030204" pitchFamily="34" charset="0"/>
            </a:endParaRPr>
          </a:p>
          <a:p>
            <a:pPr marL="0" indent="0" algn="ctr" eaLnBrk="1" hangingPunct="1">
              <a:spcAft>
                <a:spcPct val="50000"/>
              </a:spcAft>
            </a:pPr>
            <a:endParaRPr lang="en-GB" sz="2800" b="1" dirty="0">
              <a:latin typeface="Arial" charset="0"/>
            </a:endParaRPr>
          </a:p>
          <a:p>
            <a:pPr eaLnBrk="1" hangingPunct="1">
              <a:spcAft>
                <a:spcPct val="50000"/>
              </a:spcAft>
            </a:pPr>
            <a:endParaRPr lang="en-GB" sz="2000" b="1" dirty="0">
              <a:latin typeface="Arial" charset="0"/>
            </a:endParaRPr>
          </a:p>
        </p:txBody>
      </p:sp>
      <p:pic>
        <p:nvPicPr>
          <p:cNvPr id="11" name="Picture 10"/>
          <p:cNvPicPr/>
          <p:nvPr/>
        </p:nvPicPr>
        <p:blipFill>
          <a:blip r:embed="rId2">
            <a:extLst>
              <a:ext uri="{28A0092B-C50C-407E-A947-70E740481C1C}">
                <a14:useLocalDpi xmlns:a14="http://schemas.microsoft.com/office/drawing/2010/main" val="0"/>
              </a:ext>
            </a:extLst>
          </a:blip>
          <a:stretch>
            <a:fillRect/>
          </a:stretch>
        </p:blipFill>
        <p:spPr>
          <a:xfrm>
            <a:off x="1874735" y="2366010"/>
            <a:ext cx="1979289" cy="2683972"/>
          </a:xfrm>
          <a:prstGeom prst="rect">
            <a:avLst/>
          </a:prstGeom>
        </p:spPr>
      </p:pic>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5018809" y="2495898"/>
            <a:ext cx="2291233" cy="25540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391" y="1527464"/>
            <a:ext cx="6757619" cy="3970318"/>
          </a:xfrm>
          <a:prstGeom prst="rect">
            <a:avLst/>
          </a:prstGeom>
          <a:noFill/>
        </p:spPr>
        <p:txBody>
          <a:bodyPr wrap="none" rtlCol="0">
            <a:spAutoFit/>
          </a:bodyPr>
          <a:lstStyle/>
          <a:p>
            <a:r>
              <a:rPr lang="en-GB" dirty="0" smtClean="0">
                <a:solidFill>
                  <a:srgbClr val="000000"/>
                </a:solidFill>
                <a:latin typeface="Calibri Light" panose="020F0302020204030204" pitchFamily="34" charset="0"/>
              </a:rPr>
              <a:t>A copy of this presentation </a:t>
            </a:r>
            <a:r>
              <a:rPr lang="en-GB" smtClean="0">
                <a:solidFill>
                  <a:srgbClr val="000000"/>
                </a:solidFill>
                <a:latin typeface="Calibri Light" panose="020F0302020204030204" pitchFamily="34" charset="0"/>
              </a:rPr>
              <a:t>has been uploaded </a:t>
            </a:r>
            <a:r>
              <a:rPr lang="en-GB" dirty="0" smtClean="0">
                <a:solidFill>
                  <a:srgbClr val="000000"/>
                </a:solidFill>
                <a:latin typeface="Calibri Light" panose="020F0302020204030204" pitchFamily="34" charset="0"/>
              </a:rPr>
              <a:t>to our school website.</a:t>
            </a:r>
          </a:p>
          <a:p>
            <a:endParaRPr lang="en-GB" dirty="0">
              <a:solidFill>
                <a:srgbClr val="000000"/>
              </a:solidFill>
              <a:latin typeface="Calibri Light" panose="020F0302020204030204" pitchFamily="34" charset="0"/>
            </a:endParaRPr>
          </a:p>
          <a:p>
            <a:r>
              <a:rPr lang="en-GB" dirty="0" smtClean="0">
                <a:solidFill>
                  <a:srgbClr val="000000"/>
                </a:solidFill>
                <a:latin typeface="Calibri Light" panose="020F0302020204030204" pitchFamily="34" charset="0"/>
                <a:hlinkClick r:id="rId2"/>
              </a:rPr>
              <a:t>https://grammar.org.uk</a:t>
            </a:r>
            <a:endParaRPr lang="en-GB" dirty="0" smtClean="0">
              <a:solidFill>
                <a:srgbClr val="000000"/>
              </a:solidFill>
              <a:latin typeface="Calibri Light" panose="020F0302020204030204" pitchFamily="34" charset="0"/>
            </a:endParaRPr>
          </a:p>
          <a:p>
            <a:endParaRPr lang="en-GB" dirty="0">
              <a:solidFill>
                <a:srgbClr val="000000"/>
              </a:solidFill>
              <a:latin typeface="Calibri Light" panose="020F0302020204030204" pitchFamily="34" charset="0"/>
            </a:endParaRPr>
          </a:p>
          <a:p>
            <a:r>
              <a:rPr lang="en-GB" dirty="0" smtClean="0">
                <a:solidFill>
                  <a:srgbClr val="000000"/>
                </a:solidFill>
                <a:latin typeface="Calibri Light" panose="020F0302020204030204" pitchFamily="34" charset="0"/>
              </a:rPr>
              <a:t>You will find it under the following tab – </a:t>
            </a:r>
          </a:p>
          <a:p>
            <a:endParaRPr lang="en-GB" dirty="0">
              <a:solidFill>
                <a:srgbClr val="000000"/>
              </a:solidFill>
              <a:latin typeface="Calibri Light" panose="020F0302020204030204" pitchFamily="34" charset="0"/>
            </a:endParaRPr>
          </a:p>
          <a:p>
            <a:pPr marL="285750" indent="-285750">
              <a:buFont typeface="Arial" panose="020B0604020202020204" pitchFamily="34" charset="0"/>
              <a:buChar char="•"/>
            </a:pPr>
            <a:r>
              <a:rPr lang="en-GB" dirty="0" smtClean="0">
                <a:solidFill>
                  <a:srgbClr val="000000"/>
                </a:solidFill>
                <a:latin typeface="Calibri Light" panose="020F0302020204030204" pitchFamily="34" charset="0"/>
              </a:rPr>
              <a:t>Junior Phase</a:t>
            </a:r>
          </a:p>
          <a:p>
            <a:pPr marL="285750" indent="-285750">
              <a:buFont typeface="Arial" panose="020B0604020202020204" pitchFamily="34" charset="0"/>
              <a:buChar char="•"/>
            </a:pPr>
            <a:endParaRPr lang="en-GB" dirty="0">
              <a:solidFill>
                <a:srgbClr val="000000"/>
              </a:solidFill>
              <a:latin typeface="Calibri Light" panose="020F0302020204030204" pitchFamily="34" charset="0"/>
            </a:endParaRPr>
          </a:p>
          <a:p>
            <a:r>
              <a:rPr lang="en-GB" dirty="0" smtClean="0">
                <a:solidFill>
                  <a:srgbClr val="000000"/>
                </a:solidFill>
                <a:latin typeface="Calibri Light" panose="020F0302020204030204" pitchFamily="34" charset="0"/>
              </a:rPr>
              <a:t>When your son/daughter begins at AGS, you will also get access to our </a:t>
            </a:r>
          </a:p>
          <a:p>
            <a:r>
              <a:rPr lang="en-GB" dirty="0" smtClean="0">
                <a:solidFill>
                  <a:srgbClr val="000000"/>
                </a:solidFill>
                <a:latin typeface="Calibri Light" panose="020F0302020204030204" pitchFamily="34" charset="0"/>
              </a:rPr>
              <a:t>school APP.</a:t>
            </a:r>
          </a:p>
          <a:p>
            <a:endParaRPr lang="en-GB" dirty="0">
              <a:solidFill>
                <a:srgbClr val="000000"/>
              </a:solidFill>
              <a:latin typeface="Calibri Light" panose="020F0302020204030204" pitchFamily="34" charset="0"/>
            </a:endParaRPr>
          </a:p>
          <a:p>
            <a:endParaRPr lang="en-GB" dirty="0" smtClean="0">
              <a:solidFill>
                <a:srgbClr val="000000"/>
              </a:solidFill>
              <a:latin typeface="Calibri Light" panose="020F0302020204030204" pitchFamily="34" charset="0"/>
            </a:endParaRPr>
          </a:p>
          <a:p>
            <a:endParaRPr lang="en-GB" dirty="0">
              <a:solidFill>
                <a:srgbClr val="000000"/>
              </a:solidFill>
              <a:latin typeface="Calibri Light" panose="020F0302020204030204" pitchFamily="34" charset="0"/>
            </a:endParaRPr>
          </a:p>
          <a:p>
            <a:endParaRPr lang="en-GB" dirty="0">
              <a:solidFill>
                <a:srgbClr val="000000"/>
              </a:solidFill>
              <a:latin typeface="Calibri Light" panose="020F0302020204030204" pitchFamily="34" charset="0"/>
            </a:endParaRPr>
          </a:p>
        </p:txBody>
      </p:sp>
    </p:spTree>
    <p:extLst>
      <p:ext uri="{BB962C8B-B14F-4D97-AF65-F5344CB8AC3E}">
        <p14:creationId xmlns:p14="http://schemas.microsoft.com/office/powerpoint/2010/main" val="1372963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98294" y="2731438"/>
            <a:ext cx="63677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4400" b="1" dirty="0" smtClean="0">
                <a:latin typeface="Calibri Light" panose="020F0302020204030204" pitchFamily="34" charset="0"/>
              </a:rPr>
              <a:t>Ms Alison Murison</a:t>
            </a:r>
            <a:endParaRPr lang="en-GB" sz="4400" b="1" dirty="0">
              <a:latin typeface="Calibri Light" panose="020F0302020204030204" pitchFamily="34" charset="0"/>
            </a:endParaRPr>
          </a:p>
          <a:p>
            <a:pPr algn="ctr" eaLnBrk="1" hangingPunct="1"/>
            <a:r>
              <a:rPr lang="en-GB" sz="4400" dirty="0" smtClean="0">
                <a:latin typeface="Calibri Light" panose="020F0302020204030204" pitchFamily="34" charset="0"/>
              </a:rPr>
              <a:t>Head Teacher</a:t>
            </a:r>
            <a:endParaRPr lang="en-GB" sz="4400" dirty="0">
              <a:latin typeface="Calibri Light" panose="020F03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380754" y="582507"/>
            <a:ext cx="4357724"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b="1" dirty="0">
                <a:latin typeface="Calibri Light" panose="020F0302020204030204" pitchFamily="34" charset="0"/>
              </a:rPr>
              <a:t>PURPOSE OF THE EVENING</a:t>
            </a:r>
          </a:p>
        </p:txBody>
      </p:sp>
      <p:sp>
        <p:nvSpPr>
          <p:cNvPr id="6148" name="Text Box 4"/>
          <p:cNvSpPr txBox="1">
            <a:spLocks noChangeArrowheads="1"/>
          </p:cNvSpPr>
          <p:nvPr/>
        </p:nvSpPr>
        <p:spPr bwMode="auto">
          <a:xfrm>
            <a:off x="1370233" y="1961522"/>
            <a:ext cx="637876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eaLnBrk="1" hangingPunct="1">
              <a:spcAft>
                <a:spcPts val="0"/>
              </a:spcAft>
              <a:buFont typeface="Arial" pitchFamily="34" charset="0"/>
              <a:buChar char="•"/>
            </a:pPr>
            <a:r>
              <a:rPr lang="en-GB" sz="2400" dirty="0" smtClean="0">
                <a:latin typeface="Calibri Light" panose="020F0302020204030204" pitchFamily="34" charset="0"/>
              </a:rPr>
              <a:t>Share our vision of excellence for all learners</a:t>
            </a:r>
          </a:p>
          <a:p>
            <a:pPr marL="400050" lvl="2" indent="0" eaLnBrk="1" hangingPunct="1">
              <a:spcAft>
                <a:spcPts val="0"/>
              </a:spcAft>
            </a:pPr>
            <a:endParaRPr lang="en-GB" sz="1600" dirty="0">
              <a:latin typeface="Calibri Light" panose="020F0302020204030204" pitchFamily="34" charset="0"/>
            </a:endParaRPr>
          </a:p>
          <a:p>
            <a:pPr marL="0" eaLnBrk="1" hangingPunct="1">
              <a:spcAft>
                <a:spcPts val="0"/>
              </a:spcAft>
              <a:buFont typeface="Arial" pitchFamily="34" charset="0"/>
              <a:buChar char="•"/>
            </a:pPr>
            <a:r>
              <a:rPr lang="en-GB" sz="2400" dirty="0" smtClean="0">
                <a:latin typeface="Calibri Light" panose="020F0302020204030204" pitchFamily="34" charset="0"/>
              </a:rPr>
              <a:t>Provide information on the curriculum</a:t>
            </a:r>
          </a:p>
          <a:p>
            <a:pPr marL="0" indent="0" eaLnBrk="1" hangingPunct="1">
              <a:spcAft>
                <a:spcPts val="0"/>
              </a:spcAft>
            </a:pPr>
            <a:endParaRPr lang="en-GB" sz="2400" dirty="0">
              <a:latin typeface="Calibri Light" panose="020F0302020204030204" pitchFamily="34" charset="0"/>
            </a:endParaRPr>
          </a:p>
          <a:p>
            <a:pPr eaLnBrk="1" hangingPunct="1">
              <a:spcAft>
                <a:spcPct val="50000"/>
              </a:spcAft>
              <a:buFont typeface="Arial" pitchFamily="34" charset="0"/>
              <a:buChar char="•"/>
            </a:pPr>
            <a:r>
              <a:rPr lang="en-GB" sz="2400" dirty="0">
                <a:latin typeface="Calibri Light" panose="020F0302020204030204" pitchFamily="34" charset="0"/>
              </a:rPr>
              <a:t>Outline our pupil support structure and the transition process</a:t>
            </a:r>
          </a:p>
          <a:p>
            <a:pPr eaLnBrk="1" hangingPunct="1">
              <a:spcAft>
                <a:spcPct val="50000"/>
              </a:spcAft>
              <a:buFont typeface="Arial" pitchFamily="34" charset="0"/>
              <a:buChar char="•"/>
            </a:pPr>
            <a:r>
              <a:rPr lang="en-GB" sz="2400" dirty="0" smtClean="0">
                <a:latin typeface="Calibri Light" panose="020F0302020204030204" pitchFamily="34" charset="0"/>
              </a:rPr>
              <a:t>Discuss our wider offer to pupils through extra-curricular activities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89" t="865" r="956" b="2000"/>
          <a:stretch/>
        </p:blipFill>
        <p:spPr>
          <a:xfrm>
            <a:off x="-2526" y="342777"/>
            <a:ext cx="9146526" cy="6228784"/>
          </a:xfrm>
          <a:prstGeom prst="rect">
            <a:avLst/>
          </a:prstGeom>
          <a:ln>
            <a:noFill/>
          </a:ln>
        </p:spPr>
      </p:pic>
    </p:spTree>
    <p:extLst>
      <p:ext uri="{BB962C8B-B14F-4D97-AF65-F5344CB8AC3E}">
        <p14:creationId xmlns:p14="http://schemas.microsoft.com/office/powerpoint/2010/main" val="3680802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951044" y="571489"/>
            <a:ext cx="531902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b="1" dirty="0" smtClean="0">
                <a:latin typeface="Calibri Light" panose="020F0302020204030204" pitchFamily="34" charset="0"/>
              </a:rPr>
              <a:t>STRENGTHS</a:t>
            </a:r>
          </a:p>
          <a:p>
            <a:pPr algn="ctr" eaLnBrk="1" hangingPunct="1"/>
            <a:r>
              <a:rPr lang="en-GB" b="1" dirty="0" smtClean="0">
                <a:latin typeface="Calibri Light" panose="020F0302020204030204" pitchFamily="34" charset="0"/>
              </a:rPr>
              <a:t>(Recent </a:t>
            </a:r>
            <a:r>
              <a:rPr lang="en-GB" b="1" dirty="0" err="1" smtClean="0">
                <a:latin typeface="Calibri Light" panose="020F0302020204030204" pitchFamily="34" charset="0"/>
              </a:rPr>
              <a:t>HMIe</a:t>
            </a:r>
            <a:r>
              <a:rPr lang="en-GB" b="1" dirty="0" smtClean="0">
                <a:latin typeface="Calibri Light" panose="020F0302020204030204" pitchFamily="34" charset="0"/>
              </a:rPr>
              <a:t> Inspection Report)</a:t>
            </a:r>
            <a:endParaRPr lang="en-GB" b="1" dirty="0">
              <a:latin typeface="Calibri Light" panose="020F0302020204030204" pitchFamily="34" charset="0"/>
            </a:endParaRPr>
          </a:p>
        </p:txBody>
      </p:sp>
      <p:sp>
        <p:nvSpPr>
          <p:cNvPr id="6148" name="Text Box 4"/>
          <p:cNvSpPr txBox="1">
            <a:spLocks noChangeArrowheads="1"/>
          </p:cNvSpPr>
          <p:nvPr/>
        </p:nvSpPr>
        <p:spPr bwMode="auto">
          <a:xfrm>
            <a:off x="782196" y="1776246"/>
            <a:ext cx="765672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indent="0" algn="just">
              <a:buNone/>
            </a:pPr>
            <a:r>
              <a:rPr lang="en-US" i="1" dirty="0">
                <a:latin typeface="Calibri Light" panose="020F0302020204030204" pitchFamily="34" charset="0"/>
              </a:rPr>
              <a:t>“The very positive relationships between staff and young people, and between young people themselves. This culture of mutual respect underpins all aspects of learning in the school and enables almost all learners to demonstrate the shared vision of working together, learning together and achieving together</a:t>
            </a:r>
            <a:r>
              <a:rPr lang="en-US" i="1" dirty="0" smtClean="0">
                <a:latin typeface="Calibri Light" panose="020F0302020204030204" pitchFamily="34" charset="0"/>
              </a:rPr>
              <a:t>.”</a:t>
            </a:r>
          </a:p>
          <a:p>
            <a:pPr marL="0" indent="0" algn="just">
              <a:buNone/>
            </a:pPr>
            <a:endParaRPr lang="en-US" i="1" dirty="0">
              <a:latin typeface="Calibri Light" panose="020F0302020204030204" pitchFamily="34" charset="0"/>
            </a:endParaRPr>
          </a:p>
          <a:p>
            <a:pPr marL="0" indent="0" algn="just">
              <a:buNone/>
            </a:pPr>
            <a:r>
              <a:rPr lang="en-US" i="1" dirty="0" smtClean="0">
                <a:latin typeface="Calibri Light" panose="020F0302020204030204" pitchFamily="34" charset="0"/>
              </a:rPr>
              <a:t>“The </a:t>
            </a:r>
            <a:r>
              <a:rPr lang="en-US" i="1" dirty="0">
                <a:latin typeface="Calibri Light" panose="020F0302020204030204" pitchFamily="34" charset="0"/>
              </a:rPr>
              <a:t>highly effective and supportive leadership provided by the Head </a:t>
            </a:r>
            <a:r>
              <a:rPr lang="en-US" i="1" dirty="0" smtClean="0">
                <a:latin typeface="Calibri Light" panose="020F0302020204030204" pitchFamily="34" charset="0"/>
              </a:rPr>
              <a:t>Teacher. Together </a:t>
            </a:r>
            <a:r>
              <a:rPr lang="en-US" i="1" dirty="0">
                <a:latin typeface="Calibri Light" panose="020F0302020204030204" pitchFamily="34" charset="0"/>
              </a:rPr>
              <a:t>with her senior leaders, she has led and managed change sensitively and successfully. Their use of analysis of evidence and data, consultation with stakeholders and clear communication are key features of the school’s change process.”</a:t>
            </a:r>
          </a:p>
          <a:p>
            <a:pPr algn="just"/>
            <a:endParaRPr lang="en-US" i="1" dirty="0">
              <a:latin typeface="Calibri Light" panose="020F0302020204030204" pitchFamily="34" charset="0"/>
            </a:endParaRPr>
          </a:p>
          <a:p>
            <a:pPr algn="just"/>
            <a:r>
              <a:rPr lang="en-US" i="1" dirty="0">
                <a:latin typeface="Calibri Light" panose="020F0302020204030204" pitchFamily="34" charset="0"/>
              </a:rPr>
              <a:t>“Across the school there is a strong commitment to working together. Staff </a:t>
            </a:r>
            <a:r>
              <a:rPr lang="en-US" i="1" dirty="0" smtClean="0">
                <a:latin typeface="Calibri Light" panose="020F0302020204030204" pitchFamily="34" charset="0"/>
              </a:rPr>
              <a:t>are</a:t>
            </a:r>
          </a:p>
          <a:p>
            <a:pPr algn="just"/>
            <a:r>
              <a:rPr lang="en-US" i="1" dirty="0" smtClean="0">
                <a:latin typeface="Calibri Light" panose="020F0302020204030204" pitchFamily="34" charset="0"/>
              </a:rPr>
              <a:t>very </a:t>
            </a:r>
            <a:r>
              <a:rPr lang="en-US" i="1" dirty="0">
                <a:latin typeface="Calibri Light" panose="020F0302020204030204" pitchFamily="34" charset="0"/>
              </a:rPr>
              <a:t>enthusiastic and highly-motivated to lead change and improvement </a:t>
            </a:r>
            <a:r>
              <a:rPr lang="en-US" i="1" dirty="0" smtClean="0">
                <a:latin typeface="Calibri Light" panose="020F0302020204030204" pitchFamily="34" charset="0"/>
              </a:rPr>
              <a:t>in</a:t>
            </a:r>
          </a:p>
          <a:p>
            <a:pPr algn="just"/>
            <a:r>
              <a:rPr lang="en-US" i="1" dirty="0" smtClean="0">
                <a:latin typeface="Calibri Light" panose="020F0302020204030204" pitchFamily="34" charset="0"/>
              </a:rPr>
              <a:t>learning </a:t>
            </a:r>
            <a:r>
              <a:rPr lang="en-US" i="1" dirty="0">
                <a:latin typeface="Calibri Light" panose="020F0302020204030204" pitchFamily="34" charset="0"/>
              </a:rPr>
              <a:t>within and beyond the classroom.”</a:t>
            </a:r>
            <a:endParaRPr lang="en-GB" i="1" dirty="0">
              <a:latin typeface="Calibri Light" panose="020F0302020204030204" pitchFamily="34" charset="0"/>
            </a:endParaRPr>
          </a:p>
          <a:p>
            <a:pPr marL="342900" indent="-342900" eaLnBrk="1" hangingPunct="1">
              <a:spcAft>
                <a:spcPts val="0"/>
              </a:spcAft>
              <a:buFontTx/>
              <a:buChar char="-"/>
              <a:tabLst>
                <a:tab pos="5200650" algn="l"/>
              </a:tabLst>
            </a:pPr>
            <a:endParaRPr lang="en-GB" b="1" dirty="0">
              <a:latin typeface="Calibri Light" panose="020F0302020204030204" pitchFamily="34" charset="0"/>
            </a:endParaRPr>
          </a:p>
          <a:p>
            <a:pPr marL="3657600" lvl="8" indent="0" eaLnBrk="1" hangingPunct="1">
              <a:spcAft>
                <a:spcPts val="0"/>
              </a:spcAft>
            </a:pPr>
            <a:endParaRPr lang="en-GB" b="1" dirty="0" smtClean="0">
              <a:latin typeface="Calibri Light" panose="020F0302020204030204" pitchFamily="34" charset="0"/>
            </a:endParaRPr>
          </a:p>
          <a:p>
            <a:pPr lvl="8" eaLnBrk="1" hangingPunct="1">
              <a:spcAft>
                <a:spcPts val="0"/>
              </a:spcAft>
              <a:buFont typeface="Arial" pitchFamily="34" charset="0"/>
              <a:buChar char="•"/>
            </a:pPr>
            <a:endParaRPr lang="en-GB" b="1" dirty="0">
              <a:latin typeface="Calibri Light" panose="020F0302020204030204" pitchFamily="34" charset="0"/>
            </a:endParaRPr>
          </a:p>
        </p:txBody>
      </p:sp>
    </p:spTree>
    <p:extLst>
      <p:ext uri="{BB962C8B-B14F-4D97-AF65-F5344CB8AC3E}">
        <p14:creationId xmlns:p14="http://schemas.microsoft.com/office/powerpoint/2010/main" val="346181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951044" y="571489"/>
            <a:ext cx="531902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b="1" dirty="0" smtClean="0">
                <a:latin typeface="Calibri Light" panose="020F0302020204030204" pitchFamily="34" charset="0"/>
              </a:rPr>
              <a:t>STRENGTHS</a:t>
            </a:r>
          </a:p>
          <a:p>
            <a:pPr algn="ctr" eaLnBrk="1" hangingPunct="1"/>
            <a:r>
              <a:rPr lang="en-GB" b="1" dirty="0" smtClean="0">
                <a:latin typeface="Calibri Light" panose="020F0302020204030204" pitchFamily="34" charset="0"/>
              </a:rPr>
              <a:t>(Recent </a:t>
            </a:r>
            <a:r>
              <a:rPr lang="en-GB" b="1" dirty="0" err="1" smtClean="0">
                <a:latin typeface="Calibri Light" panose="020F0302020204030204" pitchFamily="34" charset="0"/>
              </a:rPr>
              <a:t>HMIe</a:t>
            </a:r>
            <a:r>
              <a:rPr lang="en-GB" b="1" dirty="0" smtClean="0">
                <a:latin typeface="Calibri Light" panose="020F0302020204030204" pitchFamily="34" charset="0"/>
              </a:rPr>
              <a:t> Inspection Report)</a:t>
            </a:r>
            <a:endParaRPr lang="en-GB" b="1" dirty="0">
              <a:latin typeface="Calibri Light" panose="020F0302020204030204" pitchFamily="34" charset="0"/>
            </a:endParaRPr>
          </a:p>
        </p:txBody>
      </p:sp>
      <p:sp>
        <p:nvSpPr>
          <p:cNvPr id="6148" name="Text Box 4"/>
          <p:cNvSpPr txBox="1">
            <a:spLocks noChangeArrowheads="1"/>
          </p:cNvSpPr>
          <p:nvPr/>
        </p:nvSpPr>
        <p:spPr bwMode="auto">
          <a:xfrm>
            <a:off x="782196" y="2087973"/>
            <a:ext cx="765672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65125" indent="-365125"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en-US" i="1" dirty="0">
                <a:latin typeface="Calibri Light" panose="020F0302020204030204" pitchFamily="34" charset="0"/>
              </a:rPr>
              <a:t>“The widespread and effective use of a virtual learning environment which </a:t>
            </a:r>
            <a:r>
              <a:rPr lang="en-US" i="1" dirty="0" smtClean="0">
                <a:latin typeface="Calibri Light" panose="020F0302020204030204" pitchFamily="34" charset="0"/>
              </a:rPr>
              <a:t>helps</a:t>
            </a:r>
          </a:p>
          <a:p>
            <a:pPr algn="just"/>
            <a:r>
              <a:rPr lang="en-US" i="1" dirty="0" smtClean="0">
                <a:latin typeface="Calibri Light" panose="020F0302020204030204" pitchFamily="34" charset="0"/>
              </a:rPr>
              <a:t>young </a:t>
            </a:r>
            <a:r>
              <a:rPr lang="en-US" i="1" dirty="0">
                <a:latin typeface="Calibri Light" panose="020F0302020204030204" pitchFamily="34" charset="0"/>
              </a:rPr>
              <a:t>people to work well independently and enhance further the quality </a:t>
            </a:r>
            <a:r>
              <a:rPr lang="en-US" i="1" dirty="0" smtClean="0">
                <a:latin typeface="Calibri Light" panose="020F0302020204030204" pitchFamily="34" charset="0"/>
              </a:rPr>
              <a:t>of</a:t>
            </a:r>
          </a:p>
          <a:p>
            <a:pPr algn="just"/>
            <a:r>
              <a:rPr lang="en-US" i="1" dirty="0" smtClean="0">
                <a:latin typeface="Calibri Light" panose="020F0302020204030204" pitchFamily="34" charset="0"/>
              </a:rPr>
              <a:t>their </a:t>
            </a:r>
            <a:r>
              <a:rPr lang="en-US" i="1" dirty="0">
                <a:latin typeface="Calibri Light" panose="020F0302020204030204" pitchFamily="34" charset="0"/>
              </a:rPr>
              <a:t>learning. This digital learning provides support and consolidation </a:t>
            </a:r>
            <a:r>
              <a:rPr lang="en-US" i="1" dirty="0" smtClean="0">
                <a:latin typeface="Calibri Light" panose="020F0302020204030204" pitchFamily="34" charset="0"/>
              </a:rPr>
              <a:t>materials</a:t>
            </a:r>
          </a:p>
          <a:p>
            <a:pPr algn="just"/>
            <a:r>
              <a:rPr lang="en-US" i="1" dirty="0" smtClean="0">
                <a:latin typeface="Calibri Light" panose="020F0302020204030204" pitchFamily="34" charset="0"/>
              </a:rPr>
              <a:t>that </a:t>
            </a:r>
            <a:r>
              <a:rPr lang="en-US" i="1" dirty="0">
                <a:latin typeface="Calibri Light" panose="020F0302020204030204" pitchFamily="34" charset="0"/>
              </a:rPr>
              <a:t>young people can access in and out of school.” </a:t>
            </a:r>
          </a:p>
          <a:p>
            <a:pPr algn="just"/>
            <a:endParaRPr lang="en-US" i="1" dirty="0">
              <a:latin typeface="Calibri Light" panose="020F0302020204030204" pitchFamily="34" charset="0"/>
            </a:endParaRPr>
          </a:p>
          <a:p>
            <a:pPr algn="just"/>
            <a:r>
              <a:rPr lang="en-US" i="1" dirty="0">
                <a:latin typeface="Calibri Light" panose="020F0302020204030204" pitchFamily="34" charset="0"/>
              </a:rPr>
              <a:t>“The high quality of attainment and achievement, which is supported </a:t>
            </a:r>
            <a:r>
              <a:rPr lang="en-US" i="1" dirty="0" smtClean="0">
                <a:latin typeface="Calibri Light" panose="020F0302020204030204" pitchFamily="34" charset="0"/>
              </a:rPr>
              <a:t>well</a:t>
            </a:r>
          </a:p>
          <a:p>
            <a:pPr algn="just"/>
            <a:r>
              <a:rPr lang="en-US" i="1" dirty="0" smtClean="0">
                <a:latin typeface="Calibri Light" panose="020F0302020204030204" pitchFamily="34" charset="0"/>
              </a:rPr>
              <a:t>through </a:t>
            </a:r>
            <a:r>
              <a:rPr lang="en-US" i="1" dirty="0">
                <a:latin typeface="Calibri Light" panose="020F0302020204030204" pitchFamily="34" charset="0"/>
              </a:rPr>
              <a:t>an extensive range of learning opportunities. As a result, very </a:t>
            </a:r>
            <a:r>
              <a:rPr lang="en-US" i="1" dirty="0" smtClean="0">
                <a:latin typeface="Calibri Light" panose="020F0302020204030204" pitchFamily="34" charset="0"/>
              </a:rPr>
              <a:t>high</a:t>
            </a:r>
          </a:p>
          <a:p>
            <a:pPr algn="just"/>
            <a:r>
              <a:rPr lang="en-US" i="1" dirty="0" smtClean="0">
                <a:latin typeface="Calibri Light" panose="020F0302020204030204" pitchFamily="34" charset="0"/>
              </a:rPr>
              <a:t>numbers </a:t>
            </a:r>
            <a:r>
              <a:rPr lang="en-US" i="1" dirty="0">
                <a:latin typeface="Calibri Light" panose="020F0302020204030204" pitchFamily="34" charset="0"/>
              </a:rPr>
              <a:t>of young people are developing the skills and attributes to succeed in </a:t>
            </a:r>
            <a:endParaRPr lang="en-US" i="1" dirty="0" smtClean="0">
              <a:latin typeface="Calibri Light" panose="020F0302020204030204" pitchFamily="34" charset="0"/>
            </a:endParaRPr>
          </a:p>
          <a:p>
            <a:pPr algn="just"/>
            <a:r>
              <a:rPr lang="en-US" i="1" dirty="0" smtClean="0">
                <a:latin typeface="Calibri Light" panose="020F0302020204030204" pitchFamily="34" charset="0"/>
              </a:rPr>
              <a:t>life </a:t>
            </a:r>
            <a:r>
              <a:rPr lang="en-US" i="1" dirty="0">
                <a:latin typeface="Calibri Light" panose="020F0302020204030204" pitchFamily="34" charset="0"/>
              </a:rPr>
              <a:t>and work.” </a:t>
            </a:r>
            <a:endParaRPr lang="en-GB" i="1" dirty="0">
              <a:latin typeface="Calibri Light" panose="020F0302020204030204" pitchFamily="34" charset="0"/>
            </a:endParaRPr>
          </a:p>
          <a:p>
            <a:pPr marL="342900" indent="-342900" eaLnBrk="1" hangingPunct="1">
              <a:spcAft>
                <a:spcPts val="0"/>
              </a:spcAft>
              <a:buFontTx/>
              <a:buChar char="-"/>
              <a:tabLst>
                <a:tab pos="5200650" algn="l"/>
              </a:tabLst>
            </a:pPr>
            <a:endParaRPr lang="en-GB" b="1" dirty="0">
              <a:latin typeface="Calibri Light" panose="020F0302020204030204" pitchFamily="34" charset="0"/>
            </a:endParaRPr>
          </a:p>
          <a:p>
            <a:pPr lvl="8" eaLnBrk="1" hangingPunct="1">
              <a:spcAft>
                <a:spcPts val="0"/>
              </a:spcAft>
              <a:buFont typeface="Arial" pitchFamily="34" charset="0"/>
              <a:buChar char="•"/>
            </a:pPr>
            <a:endParaRPr lang="en-GB" b="1" dirty="0" smtClean="0">
              <a:latin typeface="Calibri Light" panose="020F0302020204030204" pitchFamily="34" charset="0"/>
            </a:endParaRPr>
          </a:p>
          <a:p>
            <a:pPr lvl="8" eaLnBrk="1" hangingPunct="1">
              <a:spcAft>
                <a:spcPts val="0"/>
              </a:spcAft>
              <a:buFont typeface="Arial" pitchFamily="34" charset="0"/>
              <a:buChar char="•"/>
            </a:pPr>
            <a:endParaRPr lang="en-GB" b="1" dirty="0">
              <a:latin typeface="Calibri Light" panose="020F0302020204030204" pitchFamily="34" charset="0"/>
            </a:endParaRPr>
          </a:p>
        </p:txBody>
      </p:sp>
    </p:spTree>
    <p:extLst>
      <p:ext uri="{BB962C8B-B14F-4D97-AF65-F5344CB8AC3E}">
        <p14:creationId xmlns:p14="http://schemas.microsoft.com/office/powerpoint/2010/main" val="3286536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1481794" y="560390"/>
            <a:ext cx="619142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b="1" dirty="0">
                <a:latin typeface="Calibri Light" panose="020F0302020204030204" pitchFamily="34" charset="0"/>
              </a:rPr>
              <a:t>PRIMARY SCHOOL CURRICULUM</a:t>
            </a:r>
          </a:p>
        </p:txBody>
      </p:sp>
      <p:sp>
        <p:nvSpPr>
          <p:cNvPr id="161796" name="Text Box 4"/>
          <p:cNvSpPr txBox="1">
            <a:spLocks noChangeArrowheads="1"/>
          </p:cNvSpPr>
          <p:nvPr/>
        </p:nvSpPr>
        <p:spPr bwMode="auto">
          <a:xfrm>
            <a:off x="1042988" y="1989138"/>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eaLnBrk="0" hangingPunct="0">
              <a:tabLst>
                <a:tab pos="3489325" algn="l"/>
                <a:tab pos="3946525" algn="l"/>
              </a:tabLst>
              <a:defRPr>
                <a:solidFill>
                  <a:schemeClr val="tx1"/>
                </a:solidFill>
                <a:latin typeface="Tahoma" pitchFamily="34" charset="0"/>
              </a:defRPr>
            </a:lvl1pPr>
            <a:lvl2pPr marL="742950" indent="-285750" eaLnBrk="0" hangingPunct="0">
              <a:tabLst>
                <a:tab pos="3489325" algn="l"/>
                <a:tab pos="3946525" algn="l"/>
              </a:tabLst>
              <a:defRPr>
                <a:solidFill>
                  <a:schemeClr val="tx1"/>
                </a:solidFill>
                <a:latin typeface="Tahoma" pitchFamily="34" charset="0"/>
              </a:defRPr>
            </a:lvl2pPr>
            <a:lvl3pPr marL="1143000" indent="-228600" eaLnBrk="0" hangingPunct="0">
              <a:tabLst>
                <a:tab pos="3489325" algn="l"/>
                <a:tab pos="3946525" algn="l"/>
              </a:tabLst>
              <a:defRPr>
                <a:solidFill>
                  <a:schemeClr val="tx1"/>
                </a:solidFill>
                <a:latin typeface="Tahoma" pitchFamily="34" charset="0"/>
              </a:defRPr>
            </a:lvl3pPr>
            <a:lvl4pPr marL="1600200" indent="-228600" eaLnBrk="0" hangingPunct="0">
              <a:tabLst>
                <a:tab pos="3489325" algn="l"/>
                <a:tab pos="3946525" algn="l"/>
              </a:tabLst>
              <a:defRPr>
                <a:solidFill>
                  <a:schemeClr val="tx1"/>
                </a:solidFill>
                <a:latin typeface="Tahoma" pitchFamily="34" charset="0"/>
              </a:defRPr>
            </a:lvl4pPr>
            <a:lvl5pPr marL="2057400" indent="-228600" eaLnBrk="0" hangingPunct="0">
              <a:tabLst>
                <a:tab pos="3489325" algn="l"/>
                <a:tab pos="3946525" algn="l"/>
              </a:tabLst>
              <a:defRPr>
                <a:solidFill>
                  <a:schemeClr val="tx1"/>
                </a:solidFill>
                <a:latin typeface="Tahoma" pitchFamily="34" charset="0"/>
              </a:defRPr>
            </a:lvl5pPr>
            <a:lvl6pPr marL="2514600" indent="-228600" eaLnBrk="0" fontAlgn="base" hangingPunct="0">
              <a:spcBef>
                <a:spcPct val="0"/>
              </a:spcBef>
              <a:spcAft>
                <a:spcPct val="0"/>
              </a:spcAft>
              <a:tabLst>
                <a:tab pos="3489325" algn="l"/>
                <a:tab pos="3946525" algn="l"/>
              </a:tabLst>
              <a:defRPr>
                <a:solidFill>
                  <a:schemeClr val="tx1"/>
                </a:solidFill>
                <a:latin typeface="Tahoma" pitchFamily="34" charset="0"/>
              </a:defRPr>
            </a:lvl6pPr>
            <a:lvl7pPr marL="2971800" indent="-228600" eaLnBrk="0" fontAlgn="base" hangingPunct="0">
              <a:spcBef>
                <a:spcPct val="0"/>
              </a:spcBef>
              <a:spcAft>
                <a:spcPct val="0"/>
              </a:spcAft>
              <a:tabLst>
                <a:tab pos="3489325" algn="l"/>
                <a:tab pos="3946525" algn="l"/>
              </a:tabLst>
              <a:defRPr>
                <a:solidFill>
                  <a:schemeClr val="tx1"/>
                </a:solidFill>
                <a:latin typeface="Tahoma" pitchFamily="34" charset="0"/>
              </a:defRPr>
            </a:lvl7pPr>
            <a:lvl8pPr marL="3429000" indent="-228600" eaLnBrk="0" fontAlgn="base" hangingPunct="0">
              <a:spcBef>
                <a:spcPct val="0"/>
              </a:spcBef>
              <a:spcAft>
                <a:spcPct val="0"/>
              </a:spcAft>
              <a:tabLst>
                <a:tab pos="3489325" algn="l"/>
                <a:tab pos="3946525" algn="l"/>
              </a:tabLst>
              <a:defRPr>
                <a:solidFill>
                  <a:schemeClr val="tx1"/>
                </a:solidFill>
                <a:latin typeface="Tahoma" pitchFamily="34" charset="0"/>
              </a:defRPr>
            </a:lvl8pPr>
            <a:lvl9pPr marL="3886200" indent="-228600" eaLnBrk="0" fontAlgn="base" hangingPunct="0">
              <a:spcBef>
                <a:spcPct val="0"/>
              </a:spcBef>
              <a:spcAft>
                <a:spcPct val="0"/>
              </a:spcAft>
              <a:tabLst>
                <a:tab pos="3489325" algn="l"/>
                <a:tab pos="3946525" algn="l"/>
              </a:tabLst>
              <a:defRPr>
                <a:solidFill>
                  <a:schemeClr val="tx1"/>
                </a:solidFill>
                <a:latin typeface="Tahoma" pitchFamily="34" charset="0"/>
              </a:defRPr>
            </a:lvl9pPr>
          </a:lstStyle>
          <a:p>
            <a:pPr eaLnBrk="1" hangingPunct="1">
              <a:spcAft>
                <a:spcPct val="50000"/>
              </a:spcAft>
            </a:pPr>
            <a:endParaRPr lang="en-US" sz="2000" b="1">
              <a:latin typeface="Arial" charset="0"/>
            </a:endParaRPr>
          </a:p>
        </p:txBody>
      </p:sp>
      <p:graphicFrame>
        <p:nvGraphicFramePr>
          <p:cNvPr id="161920" name="Group 128"/>
          <p:cNvGraphicFramePr>
            <a:graphicFrameLocks noGrp="1"/>
          </p:cNvGraphicFramePr>
          <p:nvPr>
            <p:extLst>
              <p:ext uri="{D42A27DB-BD31-4B8C-83A1-F6EECF244321}">
                <p14:modId xmlns:p14="http://schemas.microsoft.com/office/powerpoint/2010/main" val="1947829898"/>
              </p:ext>
            </p:extLst>
          </p:nvPr>
        </p:nvGraphicFramePr>
        <p:xfrm>
          <a:off x="1143945" y="1691950"/>
          <a:ext cx="6867124" cy="3640211"/>
        </p:xfrm>
        <a:graphic>
          <a:graphicData uri="http://schemas.openxmlformats.org/drawingml/2006/table">
            <a:tbl>
              <a:tblPr>
                <a:tableStyleId>{D7AC3CCA-C797-4891-BE02-D94E43425B78}</a:tableStyleId>
              </a:tblPr>
              <a:tblGrid>
                <a:gridCol w="3433562"/>
                <a:gridCol w="3433562"/>
              </a:tblGrid>
              <a:tr h="584559">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lang="en-GB" sz="1600" dirty="0" smtClean="0">
                          <a:latin typeface="Calibri Light" panose="020F0302020204030204" pitchFamily="34" charset="0"/>
                        </a:rPr>
                        <a:t>8 Curriculum Areas </a:t>
                      </a:r>
                      <a:endParaRPr kumimoji="0" lang="en-GB" sz="1600" b="1" i="0" u="none" strike="noStrike" cap="none" normalizeH="0" baseline="0" dirty="0" smtClean="0">
                        <a:ln>
                          <a:noFill/>
                        </a:ln>
                        <a:solidFill>
                          <a:schemeClr val="tx1"/>
                        </a:solidFill>
                        <a:effectLst/>
                        <a:latin typeface="Calibri Light" panose="020F03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GB" sz="1400" b="1" i="0" u="none" strike="noStrike" cap="none" normalizeH="0" baseline="0" dirty="0" smtClean="0">
                        <a:ln>
                          <a:noFill/>
                        </a:ln>
                        <a:solidFill>
                          <a:schemeClr val="tx1"/>
                        </a:solidFill>
                        <a:effectLst/>
                        <a:latin typeface="Calibri Light" panose="020F0302020204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u="none" strike="noStrike" cap="none" normalizeH="0" baseline="0" dirty="0" smtClean="0">
                          <a:ln>
                            <a:noFill/>
                          </a:ln>
                          <a:effectLst/>
                          <a:latin typeface="Calibri Light" panose="020F0302020204030204" pitchFamily="34" charset="0"/>
                        </a:rPr>
                        <a:t>Languages</a:t>
                      </a:r>
                      <a:endParaRPr kumimoji="0" lang="en-GB" sz="1600" b="1"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GB" sz="1600" u="none" strike="noStrike" cap="none" normalizeH="0" baseline="0" dirty="0" smtClean="0">
                          <a:ln>
                            <a:noFill/>
                          </a:ln>
                          <a:effectLst/>
                          <a:latin typeface="Calibri Light" panose="020F0302020204030204" pitchFamily="34" charset="0"/>
                        </a:rPr>
                        <a:t>Mathematics</a:t>
                      </a:r>
                      <a:endParaRPr kumimoji="0" lang="en-GB" sz="1600" b="1"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76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GB" sz="1600" u="none" strike="noStrike" cap="none" normalizeH="0" baseline="0" dirty="0" smtClean="0">
                          <a:ln>
                            <a:noFill/>
                          </a:ln>
                          <a:effectLst/>
                          <a:latin typeface="Calibri Light" panose="020F0302020204030204" pitchFamily="34" charset="0"/>
                        </a:rPr>
                        <a:t>Health and Wellbeing</a:t>
                      </a:r>
                      <a:endParaRPr kumimoji="0" lang="en-GB" sz="1600" b="1"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GB" sz="1600" u="none" strike="noStrike" cap="none" normalizeH="0" baseline="0" dirty="0" smtClean="0">
                          <a:ln>
                            <a:noFill/>
                          </a:ln>
                          <a:effectLst/>
                          <a:latin typeface="Calibri Light" panose="020F0302020204030204" pitchFamily="34" charset="0"/>
                        </a:rPr>
                        <a:t>Religious and Moral Education</a:t>
                      </a:r>
                      <a:endParaRPr kumimoji="0" lang="en-GB" sz="1600" b="1"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76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GB" sz="1600" u="none" strike="noStrike" cap="none" normalizeH="0" baseline="0" dirty="0" smtClean="0">
                          <a:ln>
                            <a:noFill/>
                          </a:ln>
                          <a:effectLst/>
                          <a:latin typeface="Calibri Light" panose="020F0302020204030204" pitchFamily="34" charset="0"/>
                        </a:rPr>
                        <a:t>Expressive Arts</a:t>
                      </a:r>
                      <a:endParaRPr kumimoji="0" lang="en-GB" sz="1600" b="1"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en-GB" sz="1600" dirty="0" smtClean="0">
                          <a:latin typeface="Calibri Light" panose="020F0302020204030204" pitchFamily="34" charset="0"/>
                        </a:rPr>
                        <a:t>Sciences</a:t>
                      </a:r>
                      <a:endParaRPr lang="en-GB" sz="1600" b="1" dirty="0" smtClean="0">
                        <a:latin typeface="Calibri Light" panose="020F0302020204030204" pitchFamily="34" charset="0"/>
                      </a:endParaRPr>
                    </a:p>
                  </a:txBody>
                  <a:tcPr anchor="ctr" horzOverflow="overflow"/>
                </a:tc>
              </a:tr>
              <a:tr h="763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GB" sz="1600" u="none" strike="noStrike" cap="none" normalizeH="0" baseline="0" dirty="0" smtClean="0">
                          <a:ln>
                            <a:noFill/>
                          </a:ln>
                          <a:effectLst/>
                          <a:latin typeface="Calibri Light" panose="020F0302020204030204" pitchFamily="34" charset="0"/>
                        </a:rPr>
                        <a:t>Social Studies</a:t>
                      </a:r>
                      <a:endParaRPr kumimoji="0" lang="en-GB" sz="1600" b="1"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GB" sz="1600" u="none" strike="noStrike" cap="none" normalizeH="0" baseline="0" dirty="0" smtClean="0">
                          <a:ln>
                            <a:noFill/>
                          </a:ln>
                          <a:effectLst/>
                          <a:latin typeface="Calibri Light" panose="020F0302020204030204" pitchFamily="34" charset="0"/>
                        </a:rPr>
                        <a:t>Technologies</a:t>
                      </a:r>
                      <a:endParaRPr kumimoji="0" lang="en-GB" sz="1600" b="1"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bl>
          </a:graphicData>
        </a:graphic>
      </p:graphicFrame>
    </p:spTree>
    <p:extLst>
      <p:ext uri="{BB962C8B-B14F-4D97-AF65-F5344CB8AC3E}">
        <p14:creationId xmlns:p14="http://schemas.microsoft.com/office/powerpoint/2010/main" val="3275819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61796">
                                            <p:txEl>
                                              <p:pRg st="0" end="0"/>
                                            </p:txEl>
                                          </p:spTgt>
                                        </p:tgtEl>
                                        <p:attrNameLst>
                                          <p:attrName>style.visibility</p:attrName>
                                        </p:attrNameLst>
                                      </p:cBhvr>
                                      <p:to>
                                        <p:strVal val="visible"/>
                                      </p:to>
                                    </p:set>
                                    <p:animEffect transition="in" filter="fade">
                                      <p:cBhvr>
                                        <p:cTn id="7" dur="500"/>
                                        <p:tgtEl>
                                          <p:spTgt spid="161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749673" y="594221"/>
            <a:ext cx="54740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2800" b="1" dirty="0" smtClean="0">
                <a:latin typeface="Calibri Light" panose="020F0302020204030204" pitchFamily="34" charset="0"/>
              </a:rPr>
              <a:t>SECONDARY SCHOOL CURRICULUM</a:t>
            </a:r>
          </a:p>
        </p:txBody>
      </p:sp>
      <p:graphicFrame>
        <p:nvGraphicFramePr>
          <p:cNvPr id="201755" name="Group 27"/>
          <p:cNvGraphicFramePr>
            <a:graphicFrameLocks noGrp="1"/>
          </p:cNvGraphicFramePr>
          <p:nvPr>
            <p:extLst>
              <p:ext uri="{D42A27DB-BD31-4B8C-83A1-F6EECF244321}">
                <p14:modId xmlns:p14="http://schemas.microsoft.com/office/powerpoint/2010/main" val="3166063564"/>
              </p:ext>
            </p:extLst>
          </p:nvPr>
        </p:nvGraphicFramePr>
        <p:xfrm>
          <a:off x="1046602" y="1718631"/>
          <a:ext cx="7039778" cy="3627611"/>
        </p:xfrm>
        <a:graphic>
          <a:graphicData uri="http://schemas.openxmlformats.org/drawingml/2006/table">
            <a:tbl>
              <a:tblPr>
                <a:tableStyleId>{D7AC3CCA-C797-4891-BE02-D94E43425B78}</a:tableStyleId>
              </a:tblPr>
              <a:tblGrid>
                <a:gridCol w="3525398"/>
                <a:gridCol w="3514380"/>
              </a:tblGrid>
              <a:tr h="660887">
                <a:tc gridSpan="2">
                  <a:txBody>
                    <a:bodyPr/>
                    <a:lstStyle/>
                    <a:p>
                      <a:pPr algn="ctr"/>
                      <a:r>
                        <a:rPr lang="en-GB" sz="2000" dirty="0" smtClean="0">
                          <a:latin typeface="Calibri Light" panose="020F0302020204030204" pitchFamily="34" charset="0"/>
                        </a:rPr>
                        <a:t>Aberdeen Grammar School</a:t>
                      </a:r>
                      <a:endParaRPr lang="en-GB" sz="2000" dirty="0">
                        <a:latin typeface="Calibri Light" panose="020F0302020204030204" pitchFamily="34" charset="0"/>
                      </a:endParaRPr>
                    </a:p>
                  </a:txBody>
                  <a:tcPr anchor="ctr" horzOverflow="overflow"/>
                </a:tc>
                <a:tc hMerge="1">
                  <a:txBody>
                    <a:bodyPr/>
                    <a:lstStyle/>
                    <a:p>
                      <a:endParaRPr lang="en-GB" dirty="0"/>
                    </a:p>
                  </a:txBody>
                  <a:tcPr anchor="ctr" horzOverflow="overflow"/>
                </a:tc>
              </a:tr>
              <a:tr h="9296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u="none" strike="noStrike" cap="none" normalizeH="0" baseline="0" dirty="0" smtClean="0">
                          <a:ln>
                            <a:noFill/>
                          </a:ln>
                          <a:effectLst/>
                          <a:latin typeface="Calibri Light" panose="020F0302020204030204" pitchFamily="34" charset="0"/>
                        </a:rPr>
                        <a:t>Junior Phase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dirty="0" smtClean="0">
                          <a:ln>
                            <a:noFill/>
                          </a:ln>
                          <a:solidFill>
                            <a:schemeClr val="tx1"/>
                          </a:solidFill>
                          <a:effectLst/>
                          <a:latin typeface="Calibri Light" panose="020F0302020204030204" pitchFamily="34" charset="0"/>
                        </a:rPr>
                        <a:t>S1-S3</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Arial" panose="020B0604020202020204" pitchFamily="34" charset="0"/>
                        <a:buNone/>
                        <a:tabLst/>
                      </a:pPr>
                      <a:r>
                        <a:rPr kumimoji="0" lang="en-GB" sz="1600" u="none" strike="noStrike" cap="none" normalizeH="0" baseline="0" dirty="0" smtClean="0">
                          <a:ln>
                            <a:noFill/>
                          </a:ln>
                          <a:effectLst/>
                          <a:latin typeface="Calibri Light" panose="020F0302020204030204" pitchFamily="34" charset="0"/>
                        </a:rPr>
                        <a:t>Senior Phase</a:t>
                      </a:r>
                    </a:p>
                    <a:p>
                      <a:pPr marL="0" marR="0" lvl="0" indent="0" algn="ctr" defTabSz="914400" rtl="0" eaLnBrk="1" fontAlgn="base" latinLnBrk="0" hangingPunct="1">
                        <a:lnSpc>
                          <a:spcPct val="100000"/>
                        </a:lnSpc>
                        <a:spcBef>
                          <a:spcPts val="0"/>
                        </a:spcBef>
                        <a:spcAft>
                          <a:spcPct val="0"/>
                        </a:spcAft>
                        <a:buClr>
                          <a:schemeClr val="hlink"/>
                        </a:buClr>
                        <a:buSzPct val="70000"/>
                        <a:buFont typeface="Arial" panose="020B0604020202020204" pitchFamily="34" charset="0"/>
                        <a:buNone/>
                        <a:tabLst/>
                      </a:pPr>
                      <a:r>
                        <a:rPr kumimoji="0" lang="en-GB" sz="1600" u="none" strike="noStrike" cap="none" normalizeH="0" baseline="0" dirty="0" smtClean="0">
                          <a:ln>
                            <a:noFill/>
                          </a:ln>
                          <a:effectLst/>
                          <a:latin typeface="Calibri Light" panose="020F0302020204030204" pitchFamily="34" charset="0"/>
                        </a:rPr>
                        <a:t>S4-S6</a:t>
                      </a:r>
                    </a:p>
                  </a:txBody>
                  <a:tcPr anchor="ctr" horzOverflow="overflow"/>
                </a:tc>
              </a:tr>
              <a:tr h="2037059">
                <a:tc>
                  <a:txBody>
                    <a:bodyPr/>
                    <a:lstStyle/>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defRPr/>
                      </a:pPr>
                      <a:r>
                        <a:rPr kumimoji="0" lang="en-GB" sz="1600" b="0" i="0" u="none" strike="noStrike" cap="none" normalizeH="0" baseline="0" dirty="0" smtClean="0">
                          <a:ln>
                            <a:noFill/>
                          </a:ln>
                          <a:solidFill>
                            <a:schemeClr val="tx1"/>
                          </a:solidFill>
                          <a:effectLst/>
                          <a:latin typeface="Calibri Light" panose="020F0302020204030204" pitchFamily="34" charset="0"/>
                        </a:rPr>
                        <a:t>Broad General Education</a:t>
                      </a: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defRPr/>
                      </a:pPr>
                      <a:r>
                        <a:rPr kumimoji="0" lang="en-GB" sz="1600" b="0" i="0" u="none" strike="noStrike" cap="none" normalizeH="0" baseline="0" dirty="0" smtClean="0">
                          <a:ln>
                            <a:noFill/>
                          </a:ln>
                          <a:solidFill>
                            <a:schemeClr val="tx1"/>
                          </a:solidFill>
                          <a:effectLst/>
                          <a:latin typeface="Calibri Light" panose="020F0302020204030204" pitchFamily="34" charset="0"/>
                        </a:rPr>
                        <a:t>8 Curriculum Areas</a:t>
                      </a: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defRPr/>
                      </a:pPr>
                      <a:r>
                        <a:rPr kumimoji="0" lang="en-GB" sz="1600" b="0" i="0" u="none" strike="noStrike" cap="none" normalizeH="0" baseline="0" dirty="0" smtClean="0">
                          <a:ln>
                            <a:noFill/>
                          </a:ln>
                          <a:solidFill>
                            <a:schemeClr val="tx1"/>
                          </a:solidFill>
                          <a:effectLst/>
                          <a:latin typeface="Calibri Light" panose="020F0302020204030204" pitchFamily="34" charset="0"/>
                        </a:rPr>
                        <a:t>Degree of Personalisation and Choice as they progress through BGE</a:t>
                      </a:r>
                    </a:p>
                  </a:txBody>
                  <a:tcPr anchor="ctr" horzOverflow="overflow"/>
                </a:tc>
                <a:tc>
                  <a:txBody>
                    <a:bodyPr/>
                    <a:lstStyle/>
                    <a:p>
                      <a:pPr marL="285750" marR="0" lvl="0" indent="-285750" algn="l" defTabSz="914400" rtl="0" eaLnBrk="1" fontAlgn="base" latinLnBrk="0" hangingPunct="1">
                        <a:lnSpc>
                          <a:spcPct val="100000"/>
                        </a:lnSpc>
                        <a:spcBef>
                          <a:spcPts val="0"/>
                        </a:spcBef>
                        <a:spcAft>
                          <a:spcPct val="0"/>
                        </a:spcAft>
                        <a:buClr>
                          <a:schemeClr val="hlink"/>
                        </a:buClr>
                        <a:buSzPct val="70000"/>
                        <a:buFont typeface="Arial" panose="020B0604020202020204" pitchFamily="34" charset="0"/>
                        <a:buChar char="•"/>
                        <a:tabLst/>
                      </a:pPr>
                      <a:r>
                        <a:rPr kumimoji="0" lang="en-GB" sz="1600" b="0" i="0" u="none" strike="noStrike" cap="none" normalizeH="0" baseline="0" dirty="0" smtClean="0">
                          <a:ln>
                            <a:noFill/>
                          </a:ln>
                          <a:solidFill>
                            <a:schemeClr val="tx1"/>
                          </a:solidFill>
                          <a:effectLst/>
                          <a:latin typeface="Calibri Light" panose="020F0302020204030204" pitchFamily="34" charset="0"/>
                        </a:rPr>
                        <a:t>National Qualifications</a:t>
                      </a:r>
                    </a:p>
                    <a:p>
                      <a:pPr marL="285750" marR="0" lvl="0" indent="-285750" algn="l" defTabSz="914400" rtl="0" eaLnBrk="1" fontAlgn="base" latinLnBrk="0" hangingPunct="1">
                        <a:lnSpc>
                          <a:spcPct val="100000"/>
                        </a:lnSpc>
                        <a:spcBef>
                          <a:spcPts val="0"/>
                        </a:spcBef>
                        <a:spcAft>
                          <a:spcPct val="0"/>
                        </a:spcAft>
                        <a:buClr>
                          <a:schemeClr val="hlink"/>
                        </a:buClr>
                        <a:buSzPct val="70000"/>
                        <a:buFont typeface="Arial" panose="020B0604020202020204" pitchFamily="34" charset="0"/>
                        <a:buChar char="•"/>
                        <a:tabLst/>
                      </a:pPr>
                      <a:endParaRPr kumimoji="0" lang="en-GB" sz="16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bl>
          </a:graphicData>
        </a:graphic>
      </p:graphicFrame>
    </p:spTree>
    <p:extLst>
      <p:ext uri="{BB962C8B-B14F-4D97-AF65-F5344CB8AC3E}">
        <p14:creationId xmlns:p14="http://schemas.microsoft.com/office/powerpoint/2010/main" val="1191913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718" name="Group 206"/>
          <p:cNvGraphicFramePr>
            <a:graphicFrameLocks noGrp="1"/>
          </p:cNvGraphicFramePr>
          <p:nvPr>
            <p:extLst>
              <p:ext uri="{D42A27DB-BD31-4B8C-83A1-F6EECF244321}">
                <p14:modId xmlns:p14="http://schemas.microsoft.com/office/powerpoint/2010/main" val="1038776623"/>
              </p:ext>
            </p:extLst>
          </p:nvPr>
        </p:nvGraphicFramePr>
        <p:xfrm>
          <a:off x="1013552" y="1258859"/>
          <a:ext cx="7194014" cy="4663440"/>
        </p:xfrm>
        <a:graphic>
          <a:graphicData uri="http://schemas.openxmlformats.org/drawingml/2006/table">
            <a:tbl>
              <a:tblPr>
                <a:tableStyleId>{D7AC3CCA-C797-4891-BE02-D94E43425B78}</a:tableStyleId>
              </a:tblPr>
              <a:tblGrid>
                <a:gridCol w="2861256"/>
                <a:gridCol w="2616005"/>
                <a:gridCol w="1716753"/>
              </a:tblGrid>
              <a:tr h="2376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Calibri Light" panose="020F0302020204030204" pitchFamily="34" charset="0"/>
                        </a:rPr>
                        <a:t>CURRICULUM AREAS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dirty="0" smtClean="0">
                          <a:ln>
                            <a:noFill/>
                          </a:ln>
                          <a:solidFill>
                            <a:schemeClr val="tx1"/>
                          </a:solidFill>
                          <a:effectLst/>
                          <a:latin typeface="Calibri Light" panose="020F0302020204030204" pitchFamily="34" charset="0"/>
                        </a:rPr>
                        <a:t>SUBJECT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b="0" u="none" strike="noStrike" cap="none" normalizeH="0" baseline="0" dirty="0" smtClean="0">
                          <a:ln>
                            <a:noFill/>
                          </a:ln>
                          <a:effectLst/>
                          <a:latin typeface="Calibri Light" panose="020F0302020204030204" pitchFamily="34" charset="0"/>
                        </a:rPr>
                        <a:t>PERIODS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r>
              <a:tr h="237662">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LANGUAGES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English</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4</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French</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3</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MATHEMATICS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Mathematics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4</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SCIENCES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Sciences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4</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HEALTH &amp; WELLBEING</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Physical Education &amp; Health</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b="0" i="0" u="none" strike="noStrike" cap="none" normalizeH="0" baseline="0" dirty="0" smtClean="0">
                          <a:ln>
                            <a:noFill/>
                          </a:ln>
                          <a:solidFill>
                            <a:schemeClr val="dk1"/>
                          </a:solidFill>
                          <a:effectLst/>
                          <a:latin typeface="Calibri Light" panose="020F0302020204030204" pitchFamily="34" charset="0"/>
                        </a:rPr>
                        <a:t>3</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Personal &amp; Social Education</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1</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rowSpan="4">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EXPRESSIVE ARTS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Drama</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1</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Music</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1</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Art and Design</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2</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Performing Arts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1</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RELIGIOUS &amp; MORAL EDUCATION</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RMPS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1</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SOCIAL STUDIES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Social Studies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3</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TECHNOLOGIES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Craft, Design and Technology</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b="0" i="0" u="none" strike="noStrike" cap="none" normalizeH="0" baseline="0" smtClean="0">
                          <a:ln>
                            <a:noFill/>
                          </a:ln>
                          <a:solidFill>
                            <a:schemeClr val="dk1"/>
                          </a:solidFill>
                          <a:effectLst/>
                          <a:latin typeface="Calibri Light" panose="020F0302020204030204" pitchFamily="34" charset="0"/>
                        </a:rPr>
                        <a:t>Option in S2</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Home Economics</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b="0" i="0" u="none" strike="noStrike" cap="none" normalizeH="0" baseline="0" dirty="0" smtClean="0">
                          <a:ln>
                            <a:noFill/>
                          </a:ln>
                          <a:solidFill>
                            <a:schemeClr val="dk1"/>
                          </a:solidFill>
                          <a:effectLst/>
                          <a:latin typeface="Calibri Light" panose="020F0302020204030204" pitchFamily="34" charset="0"/>
                        </a:rPr>
                        <a:t>1</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Enterprise and ICT</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1</a:t>
                      </a:r>
                      <a:endParaRPr kumimoji="0" lang="en-GB" sz="1200" b="0" i="0" u="none" strike="noStrike" cap="none" normalizeH="0" baseline="0" dirty="0" smtClean="0">
                        <a:ln>
                          <a:noFill/>
                        </a:ln>
                        <a:solidFill>
                          <a:schemeClr val="tx1"/>
                        </a:solidFill>
                        <a:effectLst/>
                        <a:latin typeface="Calibri Light" panose="020F0302020204030204" pitchFamily="34" charset="0"/>
                      </a:endParaRPr>
                    </a:p>
                  </a:txBody>
                  <a:tcPr anchor="ctr" horzOverflow="overflow"/>
                </a:tc>
              </a:tr>
              <a:tr h="237662">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1200" u="none" strike="noStrike" cap="none" normalizeH="0" baseline="0" dirty="0" smtClean="0">
                          <a:ln>
                            <a:noFill/>
                          </a:ln>
                          <a:effectLst/>
                          <a:latin typeface="Calibri Light" panose="020F0302020204030204" pitchFamily="34" charset="0"/>
                        </a:rPr>
                        <a:t>Literacy and Numeracy are developed within all our timetabled courses</a:t>
                      </a:r>
                      <a:endParaRPr kumimoji="0" lang="en-GB" sz="1200" b="1" i="0" u="none" strike="noStrike" cap="none" normalizeH="0" baseline="0" dirty="0" smtClean="0">
                        <a:ln>
                          <a:noFill/>
                        </a:ln>
                        <a:solidFill>
                          <a:schemeClr val="tx1"/>
                        </a:solidFill>
                        <a:effectLst/>
                        <a:latin typeface="Calibri Light" panose="020F0302020204030204" pitchFamily="34" charset="0"/>
                      </a:endParaRPr>
                    </a:p>
                  </a:txBody>
                  <a:tcPr horzOverflow="overflow"/>
                </a:tc>
                <a:tc hMerge="1">
                  <a:txBody>
                    <a:bodyPr/>
                    <a:lstStyle/>
                    <a:p>
                      <a:endParaRPr lang="en-GB"/>
                    </a:p>
                  </a:txBody>
                  <a:tcPr/>
                </a:tc>
                <a:tc hMerge="1">
                  <a:txBody>
                    <a:bodyPr/>
                    <a:lstStyle/>
                    <a:p>
                      <a:endParaRPr lang="en-GB"/>
                    </a:p>
                  </a:txBody>
                  <a:tcPr/>
                </a:tc>
              </a:tr>
            </a:tbl>
          </a:graphicData>
        </a:graphic>
      </p:graphicFrame>
      <p:sp>
        <p:nvSpPr>
          <p:cNvPr id="5" name="Title 4"/>
          <p:cNvSpPr>
            <a:spLocks noGrp="1"/>
          </p:cNvSpPr>
          <p:nvPr>
            <p:ph type="title"/>
          </p:nvPr>
        </p:nvSpPr>
        <p:spPr>
          <a:xfrm>
            <a:off x="1209917" y="617882"/>
            <a:ext cx="6798734" cy="450755"/>
          </a:xfrm>
        </p:spPr>
        <p:txBody>
          <a:bodyPr>
            <a:normAutofit fontScale="90000"/>
          </a:bodyPr>
          <a:lstStyle/>
          <a:p>
            <a:r>
              <a:rPr lang="en-GB" sz="2800" b="1" dirty="0">
                <a:latin typeface="Calibri Light" panose="020F0302020204030204" pitchFamily="34" charset="0"/>
              </a:rPr>
              <a:t>REGULAR TIMETABLED COURSES IN S1</a:t>
            </a:r>
            <a:endParaRPr lang="en-GB" sz="2800" dirty="0"/>
          </a:p>
        </p:txBody>
      </p:sp>
    </p:spTree>
    <p:extLst>
      <p:ext uri="{BB962C8B-B14F-4D97-AF65-F5344CB8AC3E}">
        <p14:creationId xmlns:p14="http://schemas.microsoft.com/office/powerpoint/2010/main" val="194522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3370</TotalTime>
  <Words>818</Words>
  <Application>Microsoft Office PowerPoint</Application>
  <PresentationFormat>On-screen Show (4:3)</PresentationFormat>
  <Paragraphs>204</Paragraphs>
  <Slides>16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 Light</vt:lpstr>
      <vt:lpstr>Garamond</vt:lpstr>
      <vt:lpstr>Tahoma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REGULAR TIMETABLED COURSES IN S1</vt:lpstr>
      <vt:lpstr>PowerPoint Presentation</vt:lpstr>
      <vt:lpstr>PowerPoint Presentation</vt:lpstr>
      <vt:lpstr>TRANSITION PROGRAMME</vt:lpstr>
      <vt:lpstr>PowerPoint Presentation</vt:lpstr>
      <vt:lpstr>PowerPoint Presentation</vt:lpstr>
      <vt:lpstr>PowerPoint Presentation</vt:lpstr>
      <vt:lpstr>PowerPoint Presentation</vt:lpstr>
    </vt:vector>
  </TitlesOfParts>
  <Company>RM Network: Build 12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Fiona</dc:creator>
  <cp:lastModifiedBy>Ryan Robertson</cp:lastModifiedBy>
  <cp:revision>258</cp:revision>
  <cp:lastPrinted>2018-02-06T13:57:47Z</cp:lastPrinted>
  <dcterms:created xsi:type="dcterms:W3CDTF">2005-01-10T10:51:00Z</dcterms:created>
  <dcterms:modified xsi:type="dcterms:W3CDTF">2020-02-05T15:57:51Z</dcterms:modified>
</cp:coreProperties>
</file>